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7" r:id="rId3"/>
    <p:sldId id="256" r:id="rId4"/>
    <p:sldId id="268" r:id="rId5"/>
    <p:sldId id="269" r:id="rId6"/>
    <p:sldId id="270" r:id="rId7"/>
    <p:sldId id="275" r:id="rId8"/>
    <p:sldId id="258" r:id="rId9"/>
    <p:sldId id="266" r:id="rId10"/>
    <p:sldId id="276" r:id="rId11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2564" autoAdjust="0"/>
  </p:normalViewPr>
  <p:slideViewPr>
    <p:cSldViewPr snapToGrid="0">
      <p:cViewPr varScale="1">
        <p:scale>
          <a:sx n="104" d="100"/>
          <a:sy n="104" d="100"/>
        </p:scale>
        <p:origin x="1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809346-571A-4D6A-8DAC-0944AE5A8B72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697D3EE-1348-4F78-AB9D-511A5BBCDA66}">
      <dgm:prSet phldrT="[Texte]"/>
      <dgm:spPr>
        <a:solidFill>
          <a:schemeClr val="accent4"/>
        </a:solidFill>
      </dgm:spPr>
      <dgm:t>
        <a:bodyPr/>
        <a:lstStyle/>
        <a:p>
          <a:r>
            <a:rPr lang="fr-FR" dirty="0">
              <a:solidFill>
                <a:schemeClr val="tx1"/>
              </a:solidFill>
            </a:rPr>
            <a:t>Ruptures, séparations, éloignements</a:t>
          </a:r>
        </a:p>
      </dgm:t>
    </dgm:pt>
    <dgm:pt modelId="{961269CE-5AFC-49A7-B0FE-D1DAEA0DEB82}" type="parTrans" cxnId="{41B6CF65-0694-4638-A0AB-8E15F71C0BAD}">
      <dgm:prSet/>
      <dgm:spPr/>
      <dgm:t>
        <a:bodyPr/>
        <a:lstStyle/>
        <a:p>
          <a:endParaRPr lang="fr-FR"/>
        </a:p>
      </dgm:t>
    </dgm:pt>
    <dgm:pt modelId="{1F4EF91A-E011-4307-B42D-DAA5EB8204FC}" type="sibTrans" cxnId="{41B6CF65-0694-4638-A0AB-8E15F71C0BAD}">
      <dgm:prSet/>
      <dgm:spPr/>
      <dgm:t>
        <a:bodyPr/>
        <a:lstStyle/>
        <a:p>
          <a:endParaRPr lang="fr-FR"/>
        </a:p>
      </dgm:t>
    </dgm:pt>
    <dgm:pt modelId="{CED38EC1-7FB7-4CDF-8072-34A0154C51F4}">
      <dgm:prSet/>
      <dgm:spPr/>
      <dgm:t>
        <a:bodyPr/>
        <a:lstStyle/>
        <a:p>
          <a:endParaRPr lang="fr-FR"/>
        </a:p>
      </dgm:t>
    </dgm:pt>
    <dgm:pt modelId="{68F3493A-406D-40AB-86E1-CFAE4E35F778}" type="parTrans" cxnId="{9378689A-6B55-48EB-8435-27BE7B3139B4}">
      <dgm:prSet/>
      <dgm:spPr/>
      <dgm:t>
        <a:bodyPr/>
        <a:lstStyle/>
        <a:p>
          <a:endParaRPr lang="fr-FR"/>
        </a:p>
      </dgm:t>
    </dgm:pt>
    <dgm:pt modelId="{4C278C93-EEFC-4174-9645-C1CC6D5BA2D9}" type="sibTrans" cxnId="{9378689A-6B55-48EB-8435-27BE7B3139B4}">
      <dgm:prSet/>
      <dgm:spPr/>
      <dgm:t>
        <a:bodyPr/>
        <a:lstStyle/>
        <a:p>
          <a:endParaRPr lang="fr-FR"/>
        </a:p>
      </dgm:t>
    </dgm:pt>
    <dgm:pt modelId="{15A21696-560A-4FB9-9DDD-F7353DBC9C6A}">
      <dgm:prSet/>
      <dgm:spPr/>
      <dgm:t>
        <a:bodyPr/>
        <a:lstStyle/>
        <a:p>
          <a:endParaRPr lang="fr-FR"/>
        </a:p>
      </dgm:t>
    </dgm:pt>
    <dgm:pt modelId="{24BB1E47-E635-442B-B982-6D23E24DC448}" type="parTrans" cxnId="{A31B8BA1-A92A-4DFE-BCD1-29CA0B73DF44}">
      <dgm:prSet/>
      <dgm:spPr/>
      <dgm:t>
        <a:bodyPr/>
        <a:lstStyle/>
        <a:p>
          <a:endParaRPr lang="fr-FR"/>
        </a:p>
      </dgm:t>
    </dgm:pt>
    <dgm:pt modelId="{B7EB04C2-DF1A-4B88-8B87-4C084ED48913}" type="sibTrans" cxnId="{A31B8BA1-A92A-4DFE-BCD1-29CA0B73DF44}">
      <dgm:prSet/>
      <dgm:spPr/>
      <dgm:t>
        <a:bodyPr/>
        <a:lstStyle/>
        <a:p>
          <a:endParaRPr lang="fr-FR"/>
        </a:p>
      </dgm:t>
    </dgm:pt>
    <dgm:pt modelId="{9E966284-38E9-436B-93C0-2AD8EFFA460B}">
      <dgm:prSet/>
      <dgm:spPr/>
      <dgm:t>
        <a:bodyPr/>
        <a:lstStyle/>
        <a:p>
          <a:r>
            <a:rPr lang="fr-FR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Ruptures liées aux troubles  </a:t>
          </a:r>
          <a:r>
            <a:rPr lang="fr-FR" dirty="0" smtClean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psychiatriques </a:t>
          </a:r>
          <a:r>
            <a:rPr lang="fr-FR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et à l’incompréhension engendrée</a:t>
          </a:r>
        </a:p>
      </dgm:t>
    </dgm:pt>
    <dgm:pt modelId="{2092F70A-662C-4E4D-AA97-6D4C576F2CF7}" type="parTrans" cxnId="{209E255C-9654-4017-8C2E-8D39ACBF4EF0}">
      <dgm:prSet/>
      <dgm:spPr/>
      <dgm:t>
        <a:bodyPr/>
        <a:lstStyle/>
        <a:p>
          <a:endParaRPr lang="fr-FR"/>
        </a:p>
      </dgm:t>
    </dgm:pt>
    <dgm:pt modelId="{00D778B0-31F3-4E45-87C9-BE1937C96687}" type="sibTrans" cxnId="{209E255C-9654-4017-8C2E-8D39ACBF4EF0}">
      <dgm:prSet/>
      <dgm:spPr/>
      <dgm:t>
        <a:bodyPr/>
        <a:lstStyle/>
        <a:p>
          <a:endParaRPr lang="fr-FR"/>
        </a:p>
      </dgm:t>
    </dgm:pt>
    <dgm:pt modelId="{B83A200B-67EF-4B9E-8D69-1FB61868EADE}">
      <dgm:prSet/>
      <dgm:spPr/>
      <dgm:t>
        <a:bodyPr/>
        <a:lstStyle/>
        <a:p>
          <a:r>
            <a:rPr lang="fr-FR"/>
            <a:t>Les ruptures liées à l’exil</a:t>
          </a:r>
          <a:endParaRPr lang="fr-FR" dirty="0"/>
        </a:p>
      </dgm:t>
    </dgm:pt>
    <dgm:pt modelId="{040E97AB-1DD2-4C0E-8B92-32D03B62EBF6}" type="parTrans" cxnId="{2F2B58EE-97E2-4C0D-AA71-57D0C568BE7E}">
      <dgm:prSet/>
      <dgm:spPr/>
      <dgm:t>
        <a:bodyPr/>
        <a:lstStyle/>
        <a:p>
          <a:endParaRPr lang="fr-FR"/>
        </a:p>
      </dgm:t>
    </dgm:pt>
    <dgm:pt modelId="{ACF76EDF-21A0-4995-86E2-6926039855C6}" type="sibTrans" cxnId="{2F2B58EE-97E2-4C0D-AA71-57D0C568BE7E}">
      <dgm:prSet/>
      <dgm:spPr/>
      <dgm:t>
        <a:bodyPr/>
        <a:lstStyle/>
        <a:p>
          <a:endParaRPr lang="fr-FR"/>
        </a:p>
      </dgm:t>
    </dgm:pt>
    <dgm:pt modelId="{B7873752-2825-486E-B6A2-176AC9605796}">
      <dgm:prSet/>
      <dgm:spPr/>
      <dgm:t>
        <a:bodyPr/>
        <a:lstStyle/>
        <a:p>
          <a:r>
            <a:rPr lang="fr-FR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Les ruptures liées à la situation familiale</a:t>
          </a:r>
          <a:endParaRPr lang="fr-FR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AE32B836-7969-4DDE-8C5A-C5F8BFC3C91E}" type="parTrans" cxnId="{C81825B3-F0E3-4AF6-AC8B-89C7781AEA71}">
      <dgm:prSet/>
      <dgm:spPr/>
      <dgm:t>
        <a:bodyPr/>
        <a:lstStyle/>
        <a:p>
          <a:endParaRPr lang="fr-FR"/>
        </a:p>
      </dgm:t>
    </dgm:pt>
    <dgm:pt modelId="{4952E95F-15D3-431B-A2CA-CC4B870C5DD5}" type="sibTrans" cxnId="{C81825B3-F0E3-4AF6-AC8B-89C7781AEA71}">
      <dgm:prSet/>
      <dgm:spPr/>
      <dgm:t>
        <a:bodyPr/>
        <a:lstStyle/>
        <a:p>
          <a:endParaRPr lang="fr-FR"/>
        </a:p>
      </dgm:t>
    </dgm:pt>
    <dgm:pt modelId="{903F62B5-BED9-47FD-80C6-E52CD78CD508}">
      <dgm:prSet/>
      <dgm:spPr/>
      <dgm:t>
        <a:bodyPr/>
        <a:lstStyle/>
        <a:p>
          <a:r>
            <a:rPr lang="fr-FR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Ruptures, séparations, éloignement liés aux problèmes de communication</a:t>
          </a:r>
          <a:endParaRPr lang="fr-FR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523FFDC0-E2C7-4641-B3BF-BB1980A46668}" type="parTrans" cxnId="{C8845CA4-75AC-44E9-BC84-572841B4FB4A}">
      <dgm:prSet/>
      <dgm:spPr/>
      <dgm:t>
        <a:bodyPr/>
        <a:lstStyle/>
        <a:p>
          <a:endParaRPr lang="fr-FR"/>
        </a:p>
      </dgm:t>
    </dgm:pt>
    <dgm:pt modelId="{E798543A-AB40-4F5F-BDA3-3FFC57A61085}" type="sibTrans" cxnId="{C8845CA4-75AC-44E9-BC84-572841B4FB4A}">
      <dgm:prSet/>
      <dgm:spPr/>
      <dgm:t>
        <a:bodyPr/>
        <a:lstStyle/>
        <a:p>
          <a:endParaRPr lang="fr-FR"/>
        </a:p>
      </dgm:t>
    </dgm:pt>
    <dgm:pt modelId="{8316C553-73F5-4EA9-BE56-2E54643911FE}">
      <dgm:prSet/>
      <dgm:spPr/>
      <dgm:t>
        <a:bodyPr/>
        <a:lstStyle/>
        <a:p>
          <a:r>
            <a:rPr lang="fr-FR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Les séparations liées aux atteintes auditives et visuelles</a:t>
          </a:r>
          <a:endParaRPr lang="fr-FR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EE2C01FE-60E0-4DF7-BE7E-2C6A8212A6A5}" type="parTrans" cxnId="{8E2FD139-8D1B-4BA5-803C-1BF5DDF48808}">
      <dgm:prSet/>
      <dgm:spPr/>
      <dgm:t>
        <a:bodyPr/>
        <a:lstStyle/>
        <a:p>
          <a:endParaRPr lang="fr-FR"/>
        </a:p>
      </dgm:t>
    </dgm:pt>
    <dgm:pt modelId="{26FE2BF4-9D6E-43DF-AE45-7C0823138368}" type="sibTrans" cxnId="{8E2FD139-8D1B-4BA5-803C-1BF5DDF48808}">
      <dgm:prSet/>
      <dgm:spPr/>
      <dgm:t>
        <a:bodyPr/>
        <a:lstStyle/>
        <a:p>
          <a:endParaRPr lang="fr-FR"/>
        </a:p>
      </dgm:t>
    </dgm:pt>
    <dgm:pt modelId="{7D366C94-CD09-4329-8B3D-5C50E70AF2CC}">
      <dgm:prSet/>
      <dgm:spPr/>
      <dgm:t>
        <a:bodyPr/>
        <a:lstStyle/>
        <a:p>
          <a:r>
            <a:rPr lang="fr-FR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Les séparations et ruptures liées aux conséquences des atteintes vestibulaires : les troubles du regard</a:t>
          </a:r>
          <a:endParaRPr lang="fr-FR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C3907491-7FB5-4159-AB41-ECE4F34A1994}" type="parTrans" cxnId="{40346F87-2247-4DC1-B755-F047F8097ADC}">
      <dgm:prSet/>
      <dgm:spPr/>
      <dgm:t>
        <a:bodyPr/>
        <a:lstStyle/>
        <a:p>
          <a:endParaRPr lang="fr-FR"/>
        </a:p>
      </dgm:t>
    </dgm:pt>
    <dgm:pt modelId="{5CDDCB93-50FF-4761-948E-FA36672E5541}" type="sibTrans" cxnId="{40346F87-2247-4DC1-B755-F047F8097ADC}">
      <dgm:prSet/>
      <dgm:spPr/>
      <dgm:t>
        <a:bodyPr/>
        <a:lstStyle/>
        <a:p>
          <a:endParaRPr lang="fr-FR"/>
        </a:p>
      </dgm:t>
    </dgm:pt>
    <dgm:pt modelId="{94074F7E-890A-44E1-B26C-D42EB670ECC3}">
      <dgm:prSet/>
      <dgm:spPr/>
      <dgm:t>
        <a:bodyPr/>
        <a:lstStyle/>
        <a:p>
          <a:r>
            <a:rPr lang="fr-FR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Les séparations liées  à la maladie et les hospitalisations</a:t>
          </a:r>
          <a:endParaRPr lang="fr-FR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669F60CB-2642-4332-B4E1-DC19942AEE6D}" type="parTrans" cxnId="{8B1522E1-614B-4907-AC44-2E208C5D4390}">
      <dgm:prSet/>
      <dgm:spPr/>
      <dgm:t>
        <a:bodyPr/>
        <a:lstStyle/>
        <a:p>
          <a:endParaRPr lang="fr-FR"/>
        </a:p>
      </dgm:t>
    </dgm:pt>
    <dgm:pt modelId="{5B1BACBF-CF9B-444F-BAEC-23B9E1E4C4D0}" type="sibTrans" cxnId="{8B1522E1-614B-4907-AC44-2E208C5D4390}">
      <dgm:prSet/>
      <dgm:spPr/>
      <dgm:t>
        <a:bodyPr/>
        <a:lstStyle/>
        <a:p>
          <a:endParaRPr lang="fr-FR"/>
        </a:p>
      </dgm:t>
    </dgm:pt>
    <dgm:pt modelId="{B893D57C-5A24-4F92-9248-DF391D76DE60}">
      <dgm:prSet/>
      <dgm:spPr/>
      <dgm:t>
        <a:bodyPr/>
        <a:lstStyle/>
        <a:p>
          <a:endParaRPr lang="fr-FR"/>
        </a:p>
      </dgm:t>
    </dgm:pt>
    <dgm:pt modelId="{6A9405E0-A88C-4FC8-881A-A8BF6AA48D0E}" type="parTrans" cxnId="{F2398E22-F628-4BB8-982A-B66854D124C0}">
      <dgm:prSet/>
      <dgm:spPr/>
      <dgm:t>
        <a:bodyPr/>
        <a:lstStyle/>
        <a:p>
          <a:endParaRPr lang="fr-FR"/>
        </a:p>
      </dgm:t>
    </dgm:pt>
    <dgm:pt modelId="{4B7A9E01-3595-4D6A-8E80-A524268375A0}" type="sibTrans" cxnId="{F2398E22-F628-4BB8-982A-B66854D124C0}">
      <dgm:prSet/>
      <dgm:spPr/>
      <dgm:t>
        <a:bodyPr/>
        <a:lstStyle/>
        <a:p>
          <a:endParaRPr lang="fr-FR"/>
        </a:p>
      </dgm:t>
    </dgm:pt>
    <dgm:pt modelId="{D9AEC9D5-E97C-4650-BF13-947ABFCF01EB}" type="pres">
      <dgm:prSet presAssocID="{74809346-571A-4D6A-8DAC-0944AE5A8B7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1A708D0-F235-4BF3-A89E-55B5121AD770}" type="pres">
      <dgm:prSet presAssocID="{2697D3EE-1348-4F78-AB9D-511A5BBCDA66}" presName="centerShape" presStyleLbl="node0" presStyleIdx="0" presStyleCnt="1" custScaleX="125340" custLinFactNeighborX="5168" custLinFactNeighborY="-146"/>
      <dgm:spPr/>
      <dgm:t>
        <a:bodyPr/>
        <a:lstStyle/>
        <a:p>
          <a:endParaRPr lang="fr-FR"/>
        </a:p>
      </dgm:t>
    </dgm:pt>
    <dgm:pt modelId="{43089A8B-04D2-4F7C-A164-2EC64035AF3F}" type="pres">
      <dgm:prSet presAssocID="{B7873752-2825-486E-B6A2-176AC9605796}" presName="node" presStyleLbl="node1" presStyleIdx="0" presStyleCnt="7" custScaleX="170568" custRadScaleRad="106227" custRadScaleInc="-13624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C7FFD2-6D34-484C-B4FE-76FE933B3797}" type="pres">
      <dgm:prSet presAssocID="{B7873752-2825-486E-B6A2-176AC9605796}" presName="dummy" presStyleCnt="0"/>
      <dgm:spPr/>
    </dgm:pt>
    <dgm:pt modelId="{1FC7C7CF-C5CF-4F92-9D25-0A091563277A}" type="pres">
      <dgm:prSet presAssocID="{4952E95F-15D3-431B-A2CA-CC4B870C5DD5}" presName="sibTrans" presStyleLbl="sibTrans2D1" presStyleIdx="0" presStyleCnt="7"/>
      <dgm:spPr/>
      <dgm:t>
        <a:bodyPr/>
        <a:lstStyle/>
        <a:p>
          <a:endParaRPr lang="fr-FR"/>
        </a:p>
      </dgm:t>
    </dgm:pt>
    <dgm:pt modelId="{92A52458-3ACE-4769-872B-401212FEAC81}" type="pres">
      <dgm:prSet presAssocID="{94074F7E-890A-44E1-B26C-D42EB670ECC3}" presName="node" presStyleLbl="node1" presStyleIdx="1" presStyleCnt="7" custScaleX="166622" custScaleY="101822" custRadScaleRad="104471" custRadScaleInc="-6242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7A9BD2B-655D-4FDA-BA42-9F6A04AE7508}" type="pres">
      <dgm:prSet presAssocID="{94074F7E-890A-44E1-B26C-D42EB670ECC3}" presName="dummy" presStyleCnt="0"/>
      <dgm:spPr/>
    </dgm:pt>
    <dgm:pt modelId="{068BB7CE-BBAE-4E68-A9D2-30A7BD847DC4}" type="pres">
      <dgm:prSet presAssocID="{5B1BACBF-CF9B-444F-BAEC-23B9E1E4C4D0}" presName="sibTrans" presStyleLbl="sibTrans2D1" presStyleIdx="1" presStyleCnt="7" custScaleX="129080" custScaleY="105921"/>
      <dgm:spPr/>
      <dgm:t>
        <a:bodyPr/>
        <a:lstStyle/>
        <a:p>
          <a:endParaRPr lang="fr-FR"/>
        </a:p>
      </dgm:t>
    </dgm:pt>
    <dgm:pt modelId="{3F8A227D-BF7C-4F0C-B55F-19F9A53EF5DA}" type="pres">
      <dgm:prSet presAssocID="{7D366C94-CD09-4329-8B3D-5C50E70AF2CC}" presName="node" presStyleLbl="node1" presStyleIdx="2" presStyleCnt="7" custScaleX="205230" custScaleY="190124" custRadScaleRad="118505" custRadScaleInc="-2624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924094-8B2E-4142-9D46-2C49638F30A7}" type="pres">
      <dgm:prSet presAssocID="{7D366C94-CD09-4329-8B3D-5C50E70AF2CC}" presName="dummy" presStyleCnt="0"/>
      <dgm:spPr/>
    </dgm:pt>
    <dgm:pt modelId="{812DFA7B-3C89-4AAF-B325-90925DE082BB}" type="pres">
      <dgm:prSet presAssocID="{5CDDCB93-50FF-4761-948E-FA36672E5541}" presName="sibTrans" presStyleLbl="sibTrans2D1" presStyleIdx="2" presStyleCnt="7" custScaleX="129752" custScaleY="109855"/>
      <dgm:spPr/>
      <dgm:t>
        <a:bodyPr/>
        <a:lstStyle/>
        <a:p>
          <a:endParaRPr lang="fr-FR"/>
        </a:p>
      </dgm:t>
    </dgm:pt>
    <dgm:pt modelId="{05216FF9-1725-4A10-B8A0-94672764E1ED}" type="pres">
      <dgm:prSet presAssocID="{8316C553-73F5-4EA9-BE56-2E54643911FE}" presName="node" presStyleLbl="node1" presStyleIdx="3" presStyleCnt="7" custScaleX="191276" custRadScaleRad="124925" custRadScaleInc="-13403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049911-9F1D-45BB-AA6F-C793F4C4BB92}" type="pres">
      <dgm:prSet presAssocID="{8316C553-73F5-4EA9-BE56-2E54643911FE}" presName="dummy" presStyleCnt="0"/>
      <dgm:spPr/>
    </dgm:pt>
    <dgm:pt modelId="{CB9E66EC-9684-40E0-80D0-ECBCE3615522}" type="pres">
      <dgm:prSet presAssocID="{26FE2BF4-9D6E-43DF-AE45-7C0823138368}" presName="sibTrans" presStyleLbl="sibTrans2D1" presStyleIdx="3" presStyleCnt="7"/>
      <dgm:spPr/>
      <dgm:t>
        <a:bodyPr/>
        <a:lstStyle/>
        <a:p>
          <a:endParaRPr lang="fr-FR"/>
        </a:p>
      </dgm:t>
    </dgm:pt>
    <dgm:pt modelId="{0D27AD04-1141-486C-9F50-A20971B8E55A}" type="pres">
      <dgm:prSet presAssocID="{903F62B5-BED9-47FD-80C6-E52CD78CD508}" presName="node" presStyleLbl="node1" presStyleIdx="4" presStyleCnt="7" custScaleX="25622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819A6FA-0351-41A3-924B-FD3A21FA7E3E}" type="pres">
      <dgm:prSet presAssocID="{903F62B5-BED9-47FD-80C6-E52CD78CD508}" presName="dummy" presStyleCnt="0"/>
      <dgm:spPr/>
    </dgm:pt>
    <dgm:pt modelId="{334B74DD-1D43-4E77-B84A-B1C135F58FB8}" type="pres">
      <dgm:prSet presAssocID="{E798543A-AB40-4F5F-BDA3-3FFC57A61085}" presName="sibTrans" presStyleLbl="sibTrans2D1" presStyleIdx="4" presStyleCnt="7"/>
      <dgm:spPr/>
      <dgm:t>
        <a:bodyPr/>
        <a:lstStyle/>
        <a:p>
          <a:endParaRPr lang="fr-FR"/>
        </a:p>
      </dgm:t>
    </dgm:pt>
    <dgm:pt modelId="{F2FFB494-C707-4BC5-B849-2F99016D6531}" type="pres">
      <dgm:prSet presAssocID="{9E966284-38E9-436B-93C0-2AD8EFFA460B}" presName="node" presStyleLbl="node1" presStyleIdx="5" presStyleCnt="7" custScaleX="190080" custScaleY="124726" custRadScaleRad="99665" custRadScaleInc="-169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60910D7-E25B-458C-89ED-C378A0AB2FCC}" type="pres">
      <dgm:prSet presAssocID="{9E966284-38E9-436B-93C0-2AD8EFFA460B}" presName="dummy" presStyleCnt="0"/>
      <dgm:spPr/>
    </dgm:pt>
    <dgm:pt modelId="{3275890A-57BC-412C-BABD-53851FE941B2}" type="pres">
      <dgm:prSet presAssocID="{00D778B0-31F3-4E45-87C9-BE1937C96687}" presName="sibTrans" presStyleLbl="sibTrans2D1" presStyleIdx="5" presStyleCnt="7" custScaleX="120752" custScaleY="107870" custLinFactNeighborX="-624" custLinFactNeighborY="21"/>
      <dgm:spPr/>
      <dgm:t>
        <a:bodyPr/>
        <a:lstStyle/>
        <a:p>
          <a:endParaRPr lang="fr-FR"/>
        </a:p>
      </dgm:t>
    </dgm:pt>
    <dgm:pt modelId="{E4419685-0AFD-4023-80EA-3D86B91DD9B2}" type="pres">
      <dgm:prSet presAssocID="{B83A200B-67EF-4B9E-8D69-1FB61868EADE}" presName="node" presStyleLbl="node1" presStyleIdx="6" presStyleCnt="7" custScaleX="172584" custRadScaleRad="111281" custRadScaleInc="-3081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0B6B230-9CD6-48CF-9067-F80CFBA62E34}" type="pres">
      <dgm:prSet presAssocID="{B83A200B-67EF-4B9E-8D69-1FB61868EADE}" presName="dummy" presStyleCnt="0"/>
      <dgm:spPr/>
    </dgm:pt>
    <dgm:pt modelId="{7A5CFD32-84A5-4D26-BF96-04C5E5B25643}" type="pres">
      <dgm:prSet presAssocID="{ACF76EDF-21A0-4995-86E2-6926039855C6}" presName="sibTrans" presStyleLbl="sibTrans2D1" presStyleIdx="6" presStyleCnt="7"/>
      <dgm:spPr/>
      <dgm:t>
        <a:bodyPr/>
        <a:lstStyle/>
        <a:p>
          <a:endParaRPr lang="fr-FR"/>
        </a:p>
      </dgm:t>
    </dgm:pt>
  </dgm:ptLst>
  <dgm:cxnLst>
    <dgm:cxn modelId="{D50CF4C3-3F5E-4DFD-A3ED-74D2D013EFF0}" type="presOf" srcId="{26FE2BF4-9D6E-43DF-AE45-7C0823138368}" destId="{CB9E66EC-9684-40E0-80D0-ECBCE3615522}" srcOrd="0" destOrd="0" presId="urn:microsoft.com/office/officeart/2005/8/layout/radial6"/>
    <dgm:cxn modelId="{0485A321-C99C-46CD-AD7D-1672CEB9AED7}" type="presOf" srcId="{ACF76EDF-21A0-4995-86E2-6926039855C6}" destId="{7A5CFD32-84A5-4D26-BF96-04C5E5B25643}" srcOrd="0" destOrd="0" presId="urn:microsoft.com/office/officeart/2005/8/layout/radial6"/>
    <dgm:cxn modelId="{6E2BBF36-7ED2-4891-AF92-67345F0CE0DB}" type="presOf" srcId="{2697D3EE-1348-4F78-AB9D-511A5BBCDA66}" destId="{71A708D0-F235-4BF3-A89E-55B5121AD770}" srcOrd="0" destOrd="0" presId="urn:microsoft.com/office/officeart/2005/8/layout/radial6"/>
    <dgm:cxn modelId="{6017C947-7A57-4866-B539-D0752236BFDE}" type="presOf" srcId="{9E966284-38E9-436B-93C0-2AD8EFFA460B}" destId="{F2FFB494-C707-4BC5-B849-2F99016D6531}" srcOrd="0" destOrd="0" presId="urn:microsoft.com/office/officeart/2005/8/layout/radial6"/>
    <dgm:cxn modelId="{8B1522E1-614B-4907-AC44-2E208C5D4390}" srcId="{2697D3EE-1348-4F78-AB9D-511A5BBCDA66}" destId="{94074F7E-890A-44E1-B26C-D42EB670ECC3}" srcOrd="1" destOrd="0" parTransId="{669F60CB-2642-4332-B4E1-DC19942AEE6D}" sibTransId="{5B1BACBF-CF9B-444F-BAEC-23B9E1E4C4D0}"/>
    <dgm:cxn modelId="{48972BD9-CAF1-43B5-B6E4-5B08B4FE142E}" type="presOf" srcId="{4952E95F-15D3-431B-A2CA-CC4B870C5DD5}" destId="{1FC7C7CF-C5CF-4F92-9D25-0A091563277A}" srcOrd="0" destOrd="0" presId="urn:microsoft.com/office/officeart/2005/8/layout/radial6"/>
    <dgm:cxn modelId="{9378689A-6B55-48EB-8435-27BE7B3139B4}" srcId="{74809346-571A-4D6A-8DAC-0944AE5A8B72}" destId="{CED38EC1-7FB7-4CDF-8072-34A0154C51F4}" srcOrd="3" destOrd="0" parTransId="{68F3493A-406D-40AB-86E1-CFAE4E35F778}" sibTransId="{4C278C93-EEFC-4174-9645-C1CC6D5BA2D9}"/>
    <dgm:cxn modelId="{C81825B3-F0E3-4AF6-AC8B-89C7781AEA71}" srcId="{2697D3EE-1348-4F78-AB9D-511A5BBCDA66}" destId="{B7873752-2825-486E-B6A2-176AC9605796}" srcOrd="0" destOrd="0" parTransId="{AE32B836-7969-4DDE-8C5A-C5F8BFC3C91E}" sibTransId="{4952E95F-15D3-431B-A2CA-CC4B870C5DD5}"/>
    <dgm:cxn modelId="{8E2FD139-8D1B-4BA5-803C-1BF5DDF48808}" srcId="{2697D3EE-1348-4F78-AB9D-511A5BBCDA66}" destId="{8316C553-73F5-4EA9-BE56-2E54643911FE}" srcOrd="3" destOrd="0" parTransId="{EE2C01FE-60E0-4DF7-BE7E-2C6A8212A6A5}" sibTransId="{26FE2BF4-9D6E-43DF-AE45-7C0823138368}"/>
    <dgm:cxn modelId="{45350419-98C0-4A04-93B4-AFB58892F2DC}" type="presOf" srcId="{94074F7E-890A-44E1-B26C-D42EB670ECC3}" destId="{92A52458-3ACE-4769-872B-401212FEAC81}" srcOrd="0" destOrd="0" presId="urn:microsoft.com/office/officeart/2005/8/layout/radial6"/>
    <dgm:cxn modelId="{F7276D8C-453F-4C88-92C2-FE77FB3D489F}" type="presOf" srcId="{5B1BACBF-CF9B-444F-BAEC-23B9E1E4C4D0}" destId="{068BB7CE-BBAE-4E68-A9D2-30A7BD847DC4}" srcOrd="0" destOrd="0" presId="urn:microsoft.com/office/officeart/2005/8/layout/radial6"/>
    <dgm:cxn modelId="{4EC048D5-5799-4986-A3A2-2119F27332C5}" type="presOf" srcId="{00D778B0-31F3-4E45-87C9-BE1937C96687}" destId="{3275890A-57BC-412C-BABD-53851FE941B2}" srcOrd="0" destOrd="0" presId="urn:microsoft.com/office/officeart/2005/8/layout/radial6"/>
    <dgm:cxn modelId="{FA157ED8-5412-41A8-929F-BF3FDB52985D}" type="presOf" srcId="{B7873752-2825-486E-B6A2-176AC9605796}" destId="{43089A8B-04D2-4F7C-A164-2EC64035AF3F}" srcOrd="0" destOrd="0" presId="urn:microsoft.com/office/officeart/2005/8/layout/radial6"/>
    <dgm:cxn modelId="{209E255C-9654-4017-8C2E-8D39ACBF4EF0}" srcId="{2697D3EE-1348-4F78-AB9D-511A5BBCDA66}" destId="{9E966284-38E9-436B-93C0-2AD8EFFA460B}" srcOrd="5" destOrd="0" parTransId="{2092F70A-662C-4E4D-AA97-6D4C576F2CF7}" sibTransId="{00D778B0-31F3-4E45-87C9-BE1937C96687}"/>
    <dgm:cxn modelId="{8334AED4-63D8-4439-80A2-270380E83F51}" type="presOf" srcId="{903F62B5-BED9-47FD-80C6-E52CD78CD508}" destId="{0D27AD04-1141-486C-9F50-A20971B8E55A}" srcOrd="0" destOrd="0" presId="urn:microsoft.com/office/officeart/2005/8/layout/radial6"/>
    <dgm:cxn modelId="{41B6CF65-0694-4638-A0AB-8E15F71C0BAD}" srcId="{74809346-571A-4D6A-8DAC-0944AE5A8B72}" destId="{2697D3EE-1348-4F78-AB9D-511A5BBCDA66}" srcOrd="0" destOrd="0" parTransId="{961269CE-5AFC-49A7-B0FE-D1DAEA0DEB82}" sibTransId="{1F4EF91A-E011-4307-B42D-DAA5EB8204FC}"/>
    <dgm:cxn modelId="{F2398E22-F628-4BB8-982A-B66854D124C0}" srcId="{74809346-571A-4D6A-8DAC-0944AE5A8B72}" destId="{B893D57C-5A24-4F92-9248-DF391D76DE60}" srcOrd="1" destOrd="0" parTransId="{6A9405E0-A88C-4FC8-881A-A8BF6AA48D0E}" sibTransId="{4B7A9E01-3595-4D6A-8E80-A524268375A0}"/>
    <dgm:cxn modelId="{8C5FBFFB-7BA2-44EB-80CB-7EF9A1191175}" type="presOf" srcId="{8316C553-73F5-4EA9-BE56-2E54643911FE}" destId="{05216FF9-1725-4A10-B8A0-94672764E1ED}" srcOrd="0" destOrd="0" presId="urn:microsoft.com/office/officeart/2005/8/layout/radial6"/>
    <dgm:cxn modelId="{40346F87-2247-4DC1-B755-F047F8097ADC}" srcId="{2697D3EE-1348-4F78-AB9D-511A5BBCDA66}" destId="{7D366C94-CD09-4329-8B3D-5C50E70AF2CC}" srcOrd="2" destOrd="0" parTransId="{C3907491-7FB5-4159-AB41-ECE4F34A1994}" sibTransId="{5CDDCB93-50FF-4761-948E-FA36672E5541}"/>
    <dgm:cxn modelId="{96BF2193-F072-4FF1-84AC-0E98DBFB78C5}" type="presOf" srcId="{74809346-571A-4D6A-8DAC-0944AE5A8B72}" destId="{D9AEC9D5-E97C-4650-BF13-947ABFCF01EB}" srcOrd="0" destOrd="0" presId="urn:microsoft.com/office/officeart/2005/8/layout/radial6"/>
    <dgm:cxn modelId="{0ECD3407-DEE1-4E69-8E2D-56F9267F89B2}" type="presOf" srcId="{7D366C94-CD09-4329-8B3D-5C50E70AF2CC}" destId="{3F8A227D-BF7C-4F0C-B55F-19F9A53EF5DA}" srcOrd="0" destOrd="0" presId="urn:microsoft.com/office/officeart/2005/8/layout/radial6"/>
    <dgm:cxn modelId="{A31B8BA1-A92A-4DFE-BCD1-29CA0B73DF44}" srcId="{74809346-571A-4D6A-8DAC-0944AE5A8B72}" destId="{15A21696-560A-4FB9-9DDD-F7353DBC9C6A}" srcOrd="2" destOrd="0" parTransId="{24BB1E47-E635-442B-B982-6D23E24DC448}" sibTransId="{B7EB04C2-DF1A-4B88-8B87-4C084ED48913}"/>
    <dgm:cxn modelId="{1D8B66F3-542F-4764-9FE9-01C7F1749CAD}" type="presOf" srcId="{B83A200B-67EF-4B9E-8D69-1FB61868EADE}" destId="{E4419685-0AFD-4023-80EA-3D86B91DD9B2}" srcOrd="0" destOrd="0" presId="urn:microsoft.com/office/officeart/2005/8/layout/radial6"/>
    <dgm:cxn modelId="{52B98FA8-9A30-409C-B7DB-125D3C46F363}" type="presOf" srcId="{E798543A-AB40-4F5F-BDA3-3FFC57A61085}" destId="{334B74DD-1D43-4E77-B84A-B1C135F58FB8}" srcOrd="0" destOrd="0" presId="urn:microsoft.com/office/officeart/2005/8/layout/radial6"/>
    <dgm:cxn modelId="{2F2B58EE-97E2-4C0D-AA71-57D0C568BE7E}" srcId="{2697D3EE-1348-4F78-AB9D-511A5BBCDA66}" destId="{B83A200B-67EF-4B9E-8D69-1FB61868EADE}" srcOrd="6" destOrd="0" parTransId="{040E97AB-1DD2-4C0E-8B92-32D03B62EBF6}" sibTransId="{ACF76EDF-21A0-4995-86E2-6926039855C6}"/>
    <dgm:cxn modelId="{D1AC817B-A02D-4937-B97C-21FCC2EB1AEA}" type="presOf" srcId="{5CDDCB93-50FF-4761-948E-FA36672E5541}" destId="{812DFA7B-3C89-4AAF-B325-90925DE082BB}" srcOrd="0" destOrd="0" presId="urn:microsoft.com/office/officeart/2005/8/layout/radial6"/>
    <dgm:cxn modelId="{C8845CA4-75AC-44E9-BC84-572841B4FB4A}" srcId="{2697D3EE-1348-4F78-AB9D-511A5BBCDA66}" destId="{903F62B5-BED9-47FD-80C6-E52CD78CD508}" srcOrd="4" destOrd="0" parTransId="{523FFDC0-E2C7-4641-B3BF-BB1980A46668}" sibTransId="{E798543A-AB40-4F5F-BDA3-3FFC57A61085}"/>
    <dgm:cxn modelId="{DCEF5F04-5F60-44B6-9E53-1FEC6826CD13}" type="presParOf" srcId="{D9AEC9D5-E97C-4650-BF13-947ABFCF01EB}" destId="{71A708D0-F235-4BF3-A89E-55B5121AD770}" srcOrd="0" destOrd="0" presId="urn:microsoft.com/office/officeart/2005/8/layout/radial6"/>
    <dgm:cxn modelId="{1E4D526F-9257-4646-9C36-4FB47B976FAC}" type="presParOf" srcId="{D9AEC9D5-E97C-4650-BF13-947ABFCF01EB}" destId="{43089A8B-04D2-4F7C-A164-2EC64035AF3F}" srcOrd="1" destOrd="0" presId="urn:microsoft.com/office/officeart/2005/8/layout/radial6"/>
    <dgm:cxn modelId="{0C60F3E6-A818-4AF6-AE28-D552B8507188}" type="presParOf" srcId="{D9AEC9D5-E97C-4650-BF13-947ABFCF01EB}" destId="{F2C7FFD2-6D34-484C-B4FE-76FE933B3797}" srcOrd="2" destOrd="0" presId="urn:microsoft.com/office/officeart/2005/8/layout/radial6"/>
    <dgm:cxn modelId="{05E4E88F-D4E3-4E9D-B863-D49D5D8CC23D}" type="presParOf" srcId="{D9AEC9D5-E97C-4650-BF13-947ABFCF01EB}" destId="{1FC7C7CF-C5CF-4F92-9D25-0A091563277A}" srcOrd="3" destOrd="0" presId="urn:microsoft.com/office/officeart/2005/8/layout/radial6"/>
    <dgm:cxn modelId="{17C0D7DA-4980-4DB7-A1C6-B302EE7E3BEE}" type="presParOf" srcId="{D9AEC9D5-E97C-4650-BF13-947ABFCF01EB}" destId="{92A52458-3ACE-4769-872B-401212FEAC81}" srcOrd="4" destOrd="0" presId="urn:microsoft.com/office/officeart/2005/8/layout/radial6"/>
    <dgm:cxn modelId="{BBB5B7DA-A82B-46A0-B8AD-E7D81E80F78E}" type="presParOf" srcId="{D9AEC9D5-E97C-4650-BF13-947ABFCF01EB}" destId="{37A9BD2B-655D-4FDA-BA42-9F6A04AE7508}" srcOrd="5" destOrd="0" presId="urn:microsoft.com/office/officeart/2005/8/layout/radial6"/>
    <dgm:cxn modelId="{97E6A305-AB12-42CD-ADAE-AD2902DD5103}" type="presParOf" srcId="{D9AEC9D5-E97C-4650-BF13-947ABFCF01EB}" destId="{068BB7CE-BBAE-4E68-A9D2-30A7BD847DC4}" srcOrd="6" destOrd="0" presId="urn:microsoft.com/office/officeart/2005/8/layout/radial6"/>
    <dgm:cxn modelId="{575D872B-ED23-4316-A38F-CA6E45D9DDE4}" type="presParOf" srcId="{D9AEC9D5-E97C-4650-BF13-947ABFCF01EB}" destId="{3F8A227D-BF7C-4F0C-B55F-19F9A53EF5DA}" srcOrd="7" destOrd="0" presId="urn:microsoft.com/office/officeart/2005/8/layout/radial6"/>
    <dgm:cxn modelId="{6716D57F-EA88-46C2-AC9F-AA13CE1CBAA0}" type="presParOf" srcId="{D9AEC9D5-E97C-4650-BF13-947ABFCF01EB}" destId="{1D924094-8B2E-4142-9D46-2C49638F30A7}" srcOrd="8" destOrd="0" presId="urn:microsoft.com/office/officeart/2005/8/layout/radial6"/>
    <dgm:cxn modelId="{3274B9DC-0629-4C2B-BCA2-3F27C9A1ACDF}" type="presParOf" srcId="{D9AEC9D5-E97C-4650-BF13-947ABFCF01EB}" destId="{812DFA7B-3C89-4AAF-B325-90925DE082BB}" srcOrd="9" destOrd="0" presId="urn:microsoft.com/office/officeart/2005/8/layout/radial6"/>
    <dgm:cxn modelId="{69D9D9F9-62C9-4E2A-82ED-270D936843A4}" type="presParOf" srcId="{D9AEC9D5-E97C-4650-BF13-947ABFCF01EB}" destId="{05216FF9-1725-4A10-B8A0-94672764E1ED}" srcOrd="10" destOrd="0" presId="urn:microsoft.com/office/officeart/2005/8/layout/radial6"/>
    <dgm:cxn modelId="{C59A7B57-76C4-4A59-9D31-7127D4932411}" type="presParOf" srcId="{D9AEC9D5-E97C-4650-BF13-947ABFCF01EB}" destId="{20049911-9F1D-45BB-AA6F-C793F4C4BB92}" srcOrd="11" destOrd="0" presId="urn:microsoft.com/office/officeart/2005/8/layout/radial6"/>
    <dgm:cxn modelId="{F828E84B-8066-4D0A-BCC9-49ED15CB7C62}" type="presParOf" srcId="{D9AEC9D5-E97C-4650-BF13-947ABFCF01EB}" destId="{CB9E66EC-9684-40E0-80D0-ECBCE3615522}" srcOrd="12" destOrd="0" presId="urn:microsoft.com/office/officeart/2005/8/layout/radial6"/>
    <dgm:cxn modelId="{988D2B31-A057-4059-9D8D-3C4AFB7DCB38}" type="presParOf" srcId="{D9AEC9D5-E97C-4650-BF13-947ABFCF01EB}" destId="{0D27AD04-1141-486C-9F50-A20971B8E55A}" srcOrd="13" destOrd="0" presId="urn:microsoft.com/office/officeart/2005/8/layout/radial6"/>
    <dgm:cxn modelId="{226CA001-16A1-4E5D-A50F-C364EC5B83AE}" type="presParOf" srcId="{D9AEC9D5-E97C-4650-BF13-947ABFCF01EB}" destId="{8819A6FA-0351-41A3-924B-FD3A21FA7E3E}" srcOrd="14" destOrd="0" presId="urn:microsoft.com/office/officeart/2005/8/layout/radial6"/>
    <dgm:cxn modelId="{9DD40BCA-785B-4713-B9EB-363CFCD12CE7}" type="presParOf" srcId="{D9AEC9D5-E97C-4650-BF13-947ABFCF01EB}" destId="{334B74DD-1D43-4E77-B84A-B1C135F58FB8}" srcOrd="15" destOrd="0" presId="urn:microsoft.com/office/officeart/2005/8/layout/radial6"/>
    <dgm:cxn modelId="{78960472-40D7-478D-BF59-9B4DFE182915}" type="presParOf" srcId="{D9AEC9D5-E97C-4650-BF13-947ABFCF01EB}" destId="{F2FFB494-C707-4BC5-B849-2F99016D6531}" srcOrd="16" destOrd="0" presId="urn:microsoft.com/office/officeart/2005/8/layout/radial6"/>
    <dgm:cxn modelId="{D6E2F3BD-471E-4EA8-87BD-5C21A28CD8DF}" type="presParOf" srcId="{D9AEC9D5-E97C-4650-BF13-947ABFCF01EB}" destId="{760910D7-E25B-458C-89ED-C378A0AB2FCC}" srcOrd="17" destOrd="0" presId="urn:microsoft.com/office/officeart/2005/8/layout/radial6"/>
    <dgm:cxn modelId="{60730B8F-7AC0-4927-97D8-65FA686D4F99}" type="presParOf" srcId="{D9AEC9D5-E97C-4650-BF13-947ABFCF01EB}" destId="{3275890A-57BC-412C-BABD-53851FE941B2}" srcOrd="18" destOrd="0" presId="urn:microsoft.com/office/officeart/2005/8/layout/radial6"/>
    <dgm:cxn modelId="{17D92B7F-9BAB-4CA5-BB21-C593AE094DB7}" type="presParOf" srcId="{D9AEC9D5-E97C-4650-BF13-947ABFCF01EB}" destId="{E4419685-0AFD-4023-80EA-3D86B91DD9B2}" srcOrd="19" destOrd="0" presId="urn:microsoft.com/office/officeart/2005/8/layout/radial6"/>
    <dgm:cxn modelId="{49A004A0-2085-4758-9C76-E2240B314425}" type="presParOf" srcId="{D9AEC9D5-E97C-4650-BF13-947ABFCF01EB}" destId="{A0B6B230-9CD6-48CF-9067-F80CFBA62E34}" srcOrd="20" destOrd="0" presId="urn:microsoft.com/office/officeart/2005/8/layout/radial6"/>
    <dgm:cxn modelId="{0A027C19-29DA-4488-A372-76A996E932E0}" type="presParOf" srcId="{D9AEC9D5-E97C-4650-BF13-947ABFCF01EB}" destId="{7A5CFD32-84A5-4D26-BF96-04C5E5B25643}" srcOrd="21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5CFD32-84A5-4D26-BF96-04C5E5B25643}">
      <dsp:nvSpPr>
        <dsp:cNvPr id="0" name=""/>
        <dsp:cNvSpPr/>
      </dsp:nvSpPr>
      <dsp:spPr>
        <a:xfrm>
          <a:off x="1927551" y="543188"/>
          <a:ext cx="4678026" cy="4678026"/>
        </a:xfrm>
        <a:prstGeom prst="blockArc">
          <a:avLst>
            <a:gd name="adj1" fmla="val 12969486"/>
            <a:gd name="adj2" fmla="val 15158657"/>
            <a:gd name="adj3" fmla="val 390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75890A-57BC-412C-BABD-53851FE941B2}">
      <dsp:nvSpPr>
        <dsp:cNvPr id="0" name=""/>
        <dsp:cNvSpPr/>
      </dsp:nvSpPr>
      <dsp:spPr>
        <a:xfrm>
          <a:off x="1594800" y="67391"/>
          <a:ext cx="5648810" cy="5046187"/>
        </a:xfrm>
        <a:prstGeom prst="blockArc">
          <a:avLst>
            <a:gd name="adj1" fmla="val 9478172"/>
            <a:gd name="adj2" fmla="val 12452463"/>
            <a:gd name="adj3" fmla="val 390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4B74DD-1D43-4E77-B84A-B1C135F58FB8}">
      <dsp:nvSpPr>
        <dsp:cNvPr id="0" name=""/>
        <dsp:cNvSpPr/>
      </dsp:nvSpPr>
      <dsp:spPr>
        <a:xfrm>
          <a:off x="2218114" y="595091"/>
          <a:ext cx="4678026" cy="4678026"/>
        </a:xfrm>
        <a:prstGeom prst="blockArc">
          <a:avLst>
            <a:gd name="adj1" fmla="val 6957657"/>
            <a:gd name="adj2" fmla="val 10020407"/>
            <a:gd name="adj3" fmla="val 390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9E66EC-9684-40E0-80D0-ECBCE3615522}">
      <dsp:nvSpPr>
        <dsp:cNvPr id="0" name=""/>
        <dsp:cNvSpPr/>
      </dsp:nvSpPr>
      <dsp:spPr>
        <a:xfrm>
          <a:off x="2695213" y="906028"/>
          <a:ext cx="4678026" cy="4678026"/>
        </a:xfrm>
        <a:prstGeom prst="blockArc">
          <a:avLst>
            <a:gd name="adj1" fmla="val 2604517"/>
            <a:gd name="adj2" fmla="val 7813530"/>
            <a:gd name="adj3" fmla="val 390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2DFA7B-3C89-4AAF-B325-90925DE082BB}">
      <dsp:nvSpPr>
        <dsp:cNvPr id="0" name=""/>
        <dsp:cNvSpPr/>
      </dsp:nvSpPr>
      <dsp:spPr>
        <a:xfrm>
          <a:off x="1908940" y="776905"/>
          <a:ext cx="6069832" cy="5139045"/>
        </a:xfrm>
        <a:prstGeom prst="blockArc">
          <a:avLst>
            <a:gd name="adj1" fmla="val 21567638"/>
            <a:gd name="adj2" fmla="val 2400895"/>
            <a:gd name="adj3" fmla="val 390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8BB7CE-BBAE-4E68-A9D2-30A7BD847DC4}">
      <dsp:nvSpPr>
        <dsp:cNvPr id="0" name=""/>
        <dsp:cNvSpPr/>
      </dsp:nvSpPr>
      <dsp:spPr>
        <a:xfrm>
          <a:off x="1936128" y="617245"/>
          <a:ext cx="6038396" cy="4955012"/>
        </a:xfrm>
        <a:prstGeom prst="blockArc">
          <a:avLst>
            <a:gd name="adj1" fmla="val 18016374"/>
            <a:gd name="adj2" fmla="val 345490"/>
            <a:gd name="adj3" fmla="val 390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C7C7CF-C5CF-4F92-9D25-0A091563277A}">
      <dsp:nvSpPr>
        <dsp:cNvPr id="0" name=""/>
        <dsp:cNvSpPr/>
      </dsp:nvSpPr>
      <dsp:spPr>
        <a:xfrm>
          <a:off x="2195763" y="440523"/>
          <a:ext cx="4678026" cy="4678026"/>
        </a:xfrm>
        <a:prstGeom prst="blockArc">
          <a:avLst>
            <a:gd name="adj1" fmla="val 14727869"/>
            <a:gd name="adj2" fmla="val 18805952"/>
            <a:gd name="adj3" fmla="val 390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A708D0-F235-4BF3-A89E-55B5121AD770}">
      <dsp:nvSpPr>
        <dsp:cNvPr id="0" name=""/>
        <dsp:cNvSpPr/>
      </dsp:nvSpPr>
      <dsp:spPr>
        <a:xfrm>
          <a:off x="3648826" y="2016410"/>
          <a:ext cx="2272904" cy="1813391"/>
        </a:xfrm>
        <a:prstGeom prst="ellipse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>
              <a:solidFill>
                <a:schemeClr val="tx1"/>
              </a:solidFill>
            </a:rPr>
            <a:t>Ruptures, séparations, éloignements</a:t>
          </a:r>
        </a:p>
      </dsp:txBody>
      <dsp:txXfrm>
        <a:off x="3981685" y="2281975"/>
        <a:ext cx="1607186" cy="1282261"/>
      </dsp:txXfrm>
    </dsp:sp>
    <dsp:sp modelId="{43089A8B-04D2-4F7C-A164-2EC64035AF3F}">
      <dsp:nvSpPr>
        <dsp:cNvPr id="0" name=""/>
        <dsp:cNvSpPr/>
      </dsp:nvSpPr>
      <dsp:spPr>
        <a:xfrm>
          <a:off x="2499887" y="58611"/>
          <a:ext cx="2165145" cy="12693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Les ruptures liées à la situation familiale</a:t>
          </a:r>
          <a:endParaRPr lang="fr-FR" sz="15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2816965" y="244507"/>
        <a:ext cx="1530989" cy="897582"/>
      </dsp:txXfrm>
    </dsp:sp>
    <dsp:sp modelId="{92A52458-3ACE-4769-872B-401212FEAC81}">
      <dsp:nvSpPr>
        <dsp:cNvPr id="0" name=""/>
        <dsp:cNvSpPr/>
      </dsp:nvSpPr>
      <dsp:spPr>
        <a:xfrm>
          <a:off x="5053903" y="467915"/>
          <a:ext cx="2115056" cy="12925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Les séparations liées  à la maladie et les hospitalisations</a:t>
          </a:r>
          <a:endParaRPr lang="fr-FR" sz="15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5363646" y="657198"/>
        <a:ext cx="1495570" cy="913936"/>
      </dsp:txXfrm>
    </dsp:sp>
    <dsp:sp modelId="{3F8A227D-BF7C-4F0C-B55F-19F9A53EF5DA}">
      <dsp:nvSpPr>
        <dsp:cNvPr id="0" name=""/>
        <dsp:cNvSpPr/>
      </dsp:nvSpPr>
      <dsp:spPr>
        <a:xfrm>
          <a:off x="5934502" y="2118148"/>
          <a:ext cx="2605136" cy="24133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Les séparations et ruptures liées aux conséquences des atteintes vestibulaires : les troubles du regard</a:t>
          </a:r>
          <a:endParaRPr lang="fr-FR" sz="15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6316015" y="2471580"/>
        <a:ext cx="1842110" cy="1706520"/>
      </dsp:txXfrm>
    </dsp:sp>
    <dsp:sp modelId="{05216FF9-1725-4A10-B8A0-94672764E1ED}">
      <dsp:nvSpPr>
        <dsp:cNvPr id="0" name=""/>
        <dsp:cNvSpPr/>
      </dsp:nvSpPr>
      <dsp:spPr>
        <a:xfrm>
          <a:off x="5486250" y="4186313"/>
          <a:ext cx="2428007" cy="12693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Les séparations liées aux atteintes auditives et visuelles</a:t>
          </a:r>
          <a:endParaRPr lang="fr-FR" sz="15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5841823" y="4372209"/>
        <a:ext cx="1716861" cy="897582"/>
      </dsp:txXfrm>
    </dsp:sp>
    <dsp:sp modelId="{0D27AD04-1141-486C-9F50-A20971B8E55A}">
      <dsp:nvSpPr>
        <dsp:cNvPr id="0" name=""/>
        <dsp:cNvSpPr/>
      </dsp:nvSpPr>
      <dsp:spPr>
        <a:xfrm>
          <a:off x="1927007" y="4361321"/>
          <a:ext cx="3252402" cy="12693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Ruptures, séparations, éloignement liés aux problèmes de communication</a:t>
          </a:r>
          <a:endParaRPr lang="fr-FR" sz="15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2403310" y="4547217"/>
        <a:ext cx="2299796" cy="897582"/>
      </dsp:txXfrm>
    </dsp:sp>
    <dsp:sp modelId="{F2FFB494-C707-4BC5-B849-2F99016D6531}">
      <dsp:nvSpPr>
        <dsp:cNvPr id="0" name=""/>
        <dsp:cNvSpPr/>
      </dsp:nvSpPr>
      <dsp:spPr>
        <a:xfrm>
          <a:off x="1116115" y="2658104"/>
          <a:ext cx="2412826" cy="15832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Ruptures liées aux troubles  </a:t>
          </a:r>
          <a:r>
            <a:rPr lang="fr-FR" sz="1500" kern="1200" dirty="0" smtClean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psychiatriques </a:t>
          </a:r>
          <a:r>
            <a:rPr lang="fr-FR" sz="15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et à l’incompréhension engendrée</a:t>
          </a:r>
        </a:p>
      </dsp:txBody>
      <dsp:txXfrm>
        <a:off x="1469465" y="2889964"/>
        <a:ext cx="1706126" cy="1119519"/>
      </dsp:txXfrm>
    </dsp:sp>
    <dsp:sp modelId="{E4419685-0AFD-4023-80EA-3D86B91DD9B2}">
      <dsp:nvSpPr>
        <dsp:cNvPr id="0" name=""/>
        <dsp:cNvSpPr/>
      </dsp:nvSpPr>
      <dsp:spPr>
        <a:xfrm>
          <a:off x="1319591" y="894423"/>
          <a:ext cx="2190736" cy="12693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/>
            <a:t>Les ruptures liées à l’exil</a:t>
          </a:r>
          <a:endParaRPr lang="fr-FR" sz="1500" kern="1200" dirty="0"/>
        </a:p>
      </dsp:txBody>
      <dsp:txXfrm>
        <a:off x="1640417" y="1080319"/>
        <a:ext cx="1549084" cy="8975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633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2060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9162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501594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1836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15039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890834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237002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60505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93497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634030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294967295" orient="horz" pos="69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75847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6009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68816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1087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3277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8075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4633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74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2485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2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925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4561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AA59EF5-E120-4B7D-9F6A-4B564ED96AE3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F51DDFB-2B88-4D18-AA77-04398BD44E21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58513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pos="79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orient="horz" pos="400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720">
          <p15:clr>
            <a:srgbClr val="F26B43"/>
          </p15:clr>
        </p15:guide>
        <p15:guide id="4294967295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sv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6.png"/><Relationship Id="rId10" Type="http://schemas.openxmlformats.org/officeDocument/2006/relationships/image" Target="../media/image9.png"/><Relationship Id="rId4" Type="http://schemas.openxmlformats.org/officeDocument/2006/relationships/image" Target="../media/image4.jpeg"/><Relationship Id="rId9" Type="http://schemas.openxmlformats.org/officeDocument/2006/relationships/image" Target="../media/image8.png"/><Relationship Id="rId1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8">
            <a:extLst>
              <a:ext uri="{FF2B5EF4-FFF2-40B4-BE49-F238E27FC236}">
                <a16:creationId xmlns:a16="http://schemas.microsoft.com/office/drawing/2014/main" xmlns="" id="{F8DA286C-4C86-4A75-8548-33837F916F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1786"/>
            <a:ext cx="8480300" cy="6856214"/>
          </a:xfrm>
          <a:prstGeom prst="rect">
            <a:avLst/>
          </a:prstGeom>
          <a:solidFill>
            <a:srgbClr val="53B3B3"/>
          </a:solidFill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0801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0801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0801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0801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609310">
              <a:defRPr/>
            </a:pPr>
            <a:endParaRPr lang="fr-FR" altLang="fr-FR" sz="2399"/>
          </a:p>
          <a:p>
            <a:pPr defTabSz="609310">
              <a:defRPr/>
            </a:pPr>
            <a:endParaRPr lang="fr-FR" altLang="fr-FR" sz="2399"/>
          </a:p>
          <a:p>
            <a:pPr defTabSz="609310">
              <a:defRPr/>
            </a:pPr>
            <a:endParaRPr lang="fr-FR" altLang="fr-FR" sz="2399"/>
          </a:p>
          <a:p>
            <a:pPr defTabSz="609310">
              <a:defRPr/>
            </a:pPr>
            <a:endParaRPr lang="fr-FR" altLang="fr-FR" sz="2399"/>
          </a:p>
          <a:p>
            <a:pPr defTabSz="609310">
              <a:defRPr/>
            </a:pPr>
            <a:endParaRPr lang="fr-FR" altLang="fr-FR" sz="2399"/>
          </a:p>
          <a:p>
            <a:pPr defTabSz="609310">
              <a:defRPr/>
            </a:pPr>
            <a:r>
              <a:rPr lang="fr-FR" altLang="fr-FR" sz="2399" b="1">
                <a:solidFill>
                  <a:schemeClr val="tx2">
                    <a:lumMod val="75000"/>
                  </a:schemeClr>
                </a:solidFill>
              </a:rPr>
              <a:t>                 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xmlns="" id="{3B6FCB87-0EF2-43DC-9E14-CB09593AAACA}"/>
              </a:ext>
            </a:extLst>
          </p:cNvPr>
          <p:cNvSpPr/>
          <p:nvPr/>
        </p:nvSpPr>
        <p:spPr>
          <a:xfrm>
            <a:off x="5695453" y="-1996691"/>
            <a:ext cx="8144928" cy="9792325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09310">
              <a:defRPr/>
            </a:pPr>
            <a:endParaRPr lang="fr-FR" sz="2399"/>
          </a:p>
        </p:txBody>
      </p:sp>
      <p:pic>
        <p:nvPicPr>
          <p:cNvPr id="13317" name="Image 6" descr="logo_cnr_robert_laplane_small_WEB">
            <a:extLst>
              <a:ext uri="{FF2B5EF4-FFF2-40B4-BE49-F238E27FC236}">
                <a16:creationId xmlns:a16="http://schemas.microsoft.com/office/drawing/2014/main" xmlns="" id="{0429B5C5-60AB-4AEC-9545-64DC3A5314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3899" y="1642741"/>
            <a:ext cx="2380165" cy="2879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rc 1">
            <a:extLst>
              <a:ext uri="{FF2B5EF4-FFF2-40B4-BE49-F238E27FC236}">
                <a16:creationId xmlns:a16="http://schemas.microsoft.com/office/drawing/2014/main" xmlns="" id="{56C855DC-D98E-40EE-A050-0A70097E0154}"/>
              </a:ext>
            </a:extLst>
          </p:cNvPr>
          <p:cNvSpPr/>
          <p:nvPr/>
        </p:nvSpPr>
        <p:spPr>
          <a:xfrm rot="21218292">
            <a:off x="-7137127" y="5503323"/>
            <a:ext cx="14218709" cy="5323088"/>
          </a:xfrm>
          <a:prstGeom prst="arc">
            <a:avLst/>
          </a:prstGeom>
          <a:ln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defTabSz="609310">
              <a:defRPr/>
            </a:pPr>
            <a:endParaRPr lang="fr-FR" sz="2399"/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xmlns="" id="{DF69FF04-7A6C-4AD2-AE36-B60AC56CD190}"/>
              </a:ext>
            </a:extLst>
          </p:cNvPr>
          <p:cNvSpPr/>
          <p:nvPr/>
        </p:nvSpPr>
        <p:spPr>
          <a:xfrm rot="8777933">
            <a:off x="-3229720" y="-5254844"/>
            <a:ext cx="15329670" cy="4581919"/>
          </a:xfrm>
          <a:prstGeom prst="arc">
            <a:avLst/>
          </a:prstGeom>
          <a:ln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defTabSz="609310">
              <a:defRPr/>
            </a:pPr>
            <a:endParaRPr lang="fr-FR" sz="2399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2432" y="5551507"/>
            <a:ext cx="1671089" cy="11791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C9DB98D3-5AFD-4629-BEEB-85F91997B459}"/>
              </a:ext>
            </a:extLst>
          </p:cNvPr>
          <p:cNvSpPr txBox="1"/>
          <p:nvPr/>
        </p:nvSpPr>
        <p:spPr>
          <a:xfrm>
            <a:off x="967755" y="1805201"/>
            <a:ext cx="38891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>
                <a:solidFill>
                  <a:schemeClr val="bg1"/>
                </a:solidFill>
              </a:rPr>
              <a:t>LE CENTRE NATIONAL DE RESSOURCES HANDICAP RARE</a:t>
            </a:r>
          </a:p>
        </p:txBody>
      </p:sp>
    </p:spTree>
    <p:extLst>
      <p:ext uri="{BB962C8B-B14F-4D97-AF65-F5344CB8AC3E}">
        <p14:creationId xmlns:p14="http://schemas.microsoft.com/office/powerpoint/2010/main" val="29389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81891" y="803564"/>
            <a:ext cx="11259127" cy="2309091"/>
          </a:xfrm>
          <a:solidFill>
            <a:schemeClr val="bg2"/>
          </a:solidFill>
          <a:ln>
            <a:solidFill>
              <a:schemeClr val="accent2"/>
            </a:solidFill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r-FR" sz="3200" dirty="0" smtClean="0"/>
              <a:t>Mise en évidence des troubles neuro-</a:t>
            </a:r>
            <a:br>
              <a:rPr lang="fr-FR" sz="3200" dirty="0" smtClean="0"/>
            </a:br>
            <a:r>
              <a:rPr lang="fr-FR" sz="3200" dirty="0" smtClean="0"/>
              <a:t>développementaux afin de prévenir les problèmes de communication et les situations de rupture</a:t>
            </a:r>
            <a:br>
              <a:rPr lang="fr-FR" sz="3200" dirty="0" smtClean="0"/>
            </a:br>
            <a:endParaRPr lang="fr-FR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sz="2800" dirty="0">
                <a:solidFill>
                  <a:schemeClr val="accent2">
                    <a:lumMod val="75000"/>
                  </a:schemeClr>
                </a:solidFill>
              </a:rPr>
              <a:t>Histoire de Fatoumata</a:t>
            </a:r>
          </a:p>
        </p:txBody>
      </p:sp>
      <p:pic>
        <p:nvPicPr>
          <p:cNvPr id="4" name="Image 6" descr="logo_cnr_robert_laplane_small_WEB">
            <a:extLst>
              <a:ext uri="{FF2B5EF4-FFF2-40B4-BE49-F238E27FC236}">
                <a16:creationId xmlns:a16="http://schemas.microsoft.com/office/drawing/2014/main" xmlns="" id="{0429B5C5-60AB-4AEC-9545-64DC3A5314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109" y="4887617"/>
            <a:ext cx="1647082" cy="1719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9855201" y="5960418"/>
            <a:ext cx="19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Elisabeth Lasserre</a:t>
            </a:r>
          </a:p>
          <a:p>
            <a:r>
              <a:rPr lang="fr-FR" dirty="0" smtClean="0"/>
              <a:t>Anne Voynet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926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jolie petite fille afro-américaine chic posant 4509343 - Telecharger  Vectoriel Gratuit, Clipart Graphique, Vecteur Dessins et Pictogramme Gratuit">
            <a:extLst>
              <a:ext uri="{FF2B5EF4-FFF2-40B4-BE49-F238E27FC236}">
                <a16:creationId xmlns:a16="http://schemas.microsoft.com/office/drawing/2014/main" xmlns="" id="{E78885F5-EB16-ED63-1230-9E587B71FA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65" y="906507"/>
            <a:ext cx="1804762" cy="1687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llipse 1">
            <a:extLst>
              <a:ext uri="{FF2B5EF4-FFF2-40B4-BE49-F238E27FC236}">
                <a16:creationId xmlns:a16="http://schemas.microsoft.com/office/drawing/2014/main" xmlns="" id="{EF3C8FB3-BE64-B2D4-6480-6B1F03DD4200}"/>
              </a:ext>
            </a:extLst>
          </p:cNvPr>
          <p:cNvSpPr/>
          <p:nvPr/>
        </p:nvSpPr>
        <p:spPr>
          <a:xfrm>
            <a:off x="336547" y="4874348"/>
            <a:ext cx="2800083" cy="174354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J’ai des troubles d’équilibre et  ne peux pas rester immobile : c’est difficile d’être avec les autres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xmlns="" id="{AE9318C8-3C39-312C-05A9-2EA515425E3A}"/>
              </a:ext>
            </a:extLst>
          </p:cNvPr>
          <p:cNvSpPr/>
          <p:nvPr/>
        </p:nvSpPr>
        <p:spPr>
          <a:xfrm>
            <a:off x="3406376" y="1823272"/>
            <a:ext cx="3362529" cy="127831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Je vis avec ma maman dans un foyer, je dors avec ma maman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xmlns="" id="{3822F959-0EA5-73EF-1DD6-5E3DFAE0B058}"/>
              </a:ext>
            </a:extLst>
          </p:cNvPr>
          <p:cNvSpPr/>
          <p:nvPr/>
        </p:nvSpPr>
        <p:spPr>
          <a:xfrm>
            <a:off x="7800166" y="844412"/>
            <a:ext cx="1709926" cy="914400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Bradley Hand ITC" panose="03070402050302030203" pitchFamily="66" charset="0"/>
              </a:rPr>
              <a:t>Mon papa est revenu au Mali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xmlns="" id="{8711CAB4-1EA1-6FC6-5F39-725A7C0DFCA3}"/>
              </a:ext>
            </a:extLst>
          </p:cNvPr>
          <p:cNvSpPr/>
          <p:nvPr/>
        </p:nvSpPr>
        <p:spPr>
          <a:xfrm>
            <a:off x="8370621" y="3059318"/>
            <a:ext cx="3117308" cy="1312273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Bradley Hand ITC" panose="03070402050302030203" pitchFamily="66" charset="0"/>
              </a:rPr>
              <a:t>Quand j ’avais deux ans mon papa a contacté le centre Robert </a:t>
            </a:r>
            <a:r>
              <a:rPr lang="fr-FR" b="1" dirty="0" err="1">
                <a:solidFill>
                  <a:schemeClr val="bg1"/>
                </a:solidFill>
                <a:latin typeface="Bradley Hand ITC" panose="03070402050302030203" pitchFamily="66" charset="0"/>
              </a:rPr>
              <a:t>Laplane</a:t>
            </a:r>
            <a:r>
              <a:rPr lang="fr-FR" b="1" dirty="0">
                <a:solidFill>
                  <a:schemeClr val="bg1"/>
                </a:solidFill>
                <a:latin typeface="Bradley Hand ITC" panose="03070402050302030203" pitchFamily="66" charset="0"/>
              </a:rPr>
              <a:t> 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xmlns="" id="{EA0291AD-976B-E1E9-3EA0-FE8DBB53AE85}"/>
              </a:ext>
            </a:extLst>
          </p:cNvPr>
          <p:cNvSpPr/>
          <p:nvPr/>
        </p:nvSpPr>
        <p:spPr>
          <a:xfrm>
            <a:off x="5521977" y="2835031"/>
            <a:ext cx="2947050" cy="115927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Ma maman est malheureuse</a:t>
            </a:r>
          </a:p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Elle se sent seule et déracinée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xmlns="" id="{AB9B77E7-5AEE-A3C4-14FE-DF5ECCB3BC70}"/>
              </a:ext>
            </a:extLst>
          </p:cNvPr>
          <p:cNvSpPr/>
          <p:nvPr/>
        </p:nvSpPr>
        <p:spPr>
          <a:xfrm>
            <a:off x="7800166" y="4383586"/>
            <a:ext cx="3820805" cy="191828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Les personnes du SAFEP où je suis accueillie parlent avec les personnes du centre </a:t>
            </a:r>
            <a:r>
              <a:rPr lang="fr-FR" b="1" dirty="0" err="1">
                <a:solidFill>
                  <a:schemeClr val="tx1"/>
                </a:solidFill>
                <a:latin typeface="Bradley Hand ITC" panose="03070402050302030203" pitchFamily="66" charset="0"/>
              </a:rPr>
              <a:t>Laplane</a:t>
            </a:r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 afin de mieux me comprendre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xmlns="" id="{E3DC2495-4DCF-85E9-8E01-66EBBD4C34B1}"/>
              </a:ext>
            </a:extLst>
          </p:cNvPr>
          <p:cNvSpPr/>
          <p:nvPr/>
        </p:nvSpPr>
        <p:spPr>
          <a:xfrm>
            <a:off x="4025706" y="3739889"/>
            <a:ext cx="2743199" cy="150080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Je marche à quatre pattes et ne </a:t>
            </a:r>
            <a:r>
              <a:rPr lang="fr-FR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vois </a:t>
            </a:r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pas bien autour de moi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xmlns="" id="{814A6B65-0B79-83A9-414F-9FDF54476731}"/>
              </a:ext>
            </a:extLst>
          </p:cNvPr>
          <p:cNvSpPr/>
          <p:nvPr/>
        </p:nvSpPr>
        <p:spPr>
          <a:xfrm>
            <a:off x="246924" y="3590548"/>
            <a:ext cx="3117309" cy="128380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Bradley Hand ITC" panose="03070402050302030203" pitchFamily="66" charset="0"/>
              </a:rPr>
              <a:t>Quand j’avais deux ans le médecin a diagnostiqué un syndrome CHARGE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xmlns="" id="{8514FCD3-2C06-8828-CD48-E47B3A63E5D3}"/>
              </a:ext>
            </a:extLst>
          </p:cNvPr>
          <p:cNvSpPr/>
          <p:nvPr/>
        </p:nvSpPr>
        <p:spPr>
          <a:xfrm>
            <a:off x="2578982" y="932601"/>
            <a:ext cx="2818323" cy="914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Je suis restée vivre en France avec ma maman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xmlns="" id="{D96E2144-6816-F821-5A5C-615A2691A80C}"/>
              </a:ext>
            </a:extLst>
          </p:cNvPr>
          <p:cNvSpPr/>
          <p:nvPr/>
        </p:nvSpPr>
        <p:spPr>
          <a:xfrm>
            <a:off x="824661" y="1626850"/>
            <a:ext cx="2583402" cy="175999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Quand j’avais six semaines mes parents m’ont amenée à l’hôpital Necker</a:t>
            </a:r>
          </a:p>
        </p:txBody>
      </p:sp>
      <p:sp>
        <p:nvSpPr>
          <p:cNvPr id="19" name="Bulle narrative : ronde 18">
            <a:extLst>
              <a:ext uri="{FF2B5EF4-FFF2-40B4-BE49-F238E27FC236}">
                <a16:creationId xmlns:a16="http://schemas.microsoft.com/office/drawing/2014/main" xmlns="" id="{A47ECD30-9E17-6471-6691-FE2DFD16C3BB}"/>
              </a:ext>
            </a:extLst>
          </p:cNvPr>
          <p:cNvSpPr/>
          <p:nvPr/>
        </p:nvSpPr>
        <p:spPr>
          <a:xfrm>
            <a:off x="255569" y="53363"/>
            <a:ext cx="3377279" cy="992250"/>
          </a:xfrm>
          <a:prstGeom prst="wedgeEllipseCallou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Je m’appelle Fatoumata et je suis née à Bamako</a:t>
            </a: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xmlns="" id="{F748F82E-B91A-6EED-775E-5CC6B48A9CE3}"/>
              </a:ext>
            </a:extLst>
          </p:cNvPr>
          <p:cNvSpPr/>
          <p:nvPr/>
        </p:nvSpPr>
        <p:spPr>
          <a:xfrm>
            <a:off x="4212979" y="5076151"/>
            <a:ext cx="3790405" cy="174354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Mes yeux non plus ne peuvent pas rester immobiles : c’est difficile de capter la langue des signes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xmlns="" id="{43C62D81-843E-B45C-7711-DB962009A5BE}"/>
              </a:ext>
            </a:extLst>
          </p:cNvPr>
          <p:cNvSpPr/>
          <p:nvPr/>
        </p:nvSpPr>
        <p:spPr>
          <a:xfrm>
            <a:off x="8695139" y="1546520"/>
            <a:ext cx="1887802" cy="1500804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Bradley Hand ITC" panose="03070402050302030203" pitchFamily="66" charset="0"/>
              </a:rPr>
              <a:t>Mon papa vit  au Mali et vient rarement nous voir</a:t>
            </a: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xmlns="" id="{2CE401EF-E0C1-676E-714E-7108A4C63B55}"/>
              </a:ext>
            </a:extLst>
          </p:cNvPr>
          <p:cNvSpPr/>
          <p:nvPr/>
        </p:nvSpPr>
        <p:spPr>
          <a:xfrm>
            <a:off x="10825584" y="5704214"/>
            <a:ext cx="573932" cy="3891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xmlns="" id="{B44AFDD0-98BA-F0FA-6558-82CE0486809A}"/>
              </a:ext>
            </a:extLst>
          </p:cNvPr>
          <p:cNvSpPr/>
          <p:nvPr/>
        </p:nvSpPr>
        <p:spPr>
          <a:xfrm>
            <a:off x="11205827" y="6081264"/>
            <a:ext cx="564204" cy="3891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xmlns="" id="{99A295AD-1374-6C3C-1C4C-390014C8E599}"/>
              </a:ext>
            </a:extLst>
          </p:cNvPr>
          <p:cNvSpPr/>
          <p:nvPr/>
        </p:nvSpPr>
        <p:spPr>
          <a:xfrm>
            <a:off x="11770031" y="6494486"/>
            <a:ext cx="564204" cy="3891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…</a:t>
            </a:r>
          </a:p>
        </p:txBody>
      </p:sp>
      <p:sp>
        <p:nvSpPr>
          <p:cNvPr id="3" name="Ellipse 2"/>
          <p:cNvSpPr/>
          <p:nvPr/>
        </p:nvSpPr>
        <p:spPr>
          <a:xfrm>
            <a:off x="2458588" y="3005972"/>
            <a:ext cx="2258010" cy="914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Je suis restée très longtemps à l’hôpital</a:t>
            </a: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xmlns="" id="{E3DC2495-4DCF-85E9-8E01-66EBBD4C34B1}"/>
              </a:ext>
            </a:extLst>
          </p:cNvPr>
          <p:cNvSpPr/>
          <p:nvPr/>
        </p:nvSpPr>
        <p:spPr>
          <a:xfrm>
            <a:off x="2724607" y="4665580"/>
            <a:ext cx="2189018" cy="11136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Je suis atteinte d’une surdité profonde</a:t>
            </a:r>
            <a:endParaRPr lang="fr-FR" b="1" dirty="0">
              <a:solidFill>
                <a:schemeClr val="tx1"/>
              </a:solidFill>
              <a:latin typeface="Bradley Hand ITC" panose="03070402050302030203" pitchFamily="66" charset="0"/>
            </a:endParaRPr>
          </a:p>
        </p:txBody>
      </p:sp>
      <p:pic>
        <p:nvPicPr>
          <p:cNvPr id="22" name="Image 6" descr="logo_cnr_robert_laplane_small_WEB">
            <a:extLst>
              <a:ext uri="{FF2B5EF4-FFF2-40B4-BE49-F238E27FC236}">
                <a16:creationId xmlns:a16="http://schemas.microsoft.com/office/drawing/2014/main" xmlns="" id="{0429B5C5-60AB-4AEC-9545-64DC3A5314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9708" y="171837"/>
            <a:ext cx="1082425" cy="112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6904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8" grpId="0" animBg="1"/>
      <p:bldP spid="18" grpId="0" animBg="1"/>
      <p:bldP spid="19" grpId="0" animBg="1"/>
      <p:bldP spid="20" grpId="0" animBg="1"/>
      <p:bldP spid="13" grpId="0" animBg="1"/>
      <p:bldP spid="15" grpId="0" animBg="1"/>
      <p:bldP spid="16" grpId="0" animBg="1"/>
      <p:bldP spid="17" grpId="0" animBg="1"/>
      <p:bldP spid="3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razy African Girl Kid Screaming at Little Brother in House Cartoon Vector  Stock Vector - Illustration of hands, girl: 221028555">
            <a:extLst>
              <a:ext uri="{FF2B5EF4-FFF2-40B4-BE49-F238E27FC236}">
                <a16:creationId xmlns:a16="http://schemas.microsoft.com/office/drawing/2014/main" xmlns="" id="{EA8A7843-46C4-7A54-9116-C6104DB2B9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4417" y="4697180"/>
            <a:ext cx="1777583" cy="2192298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2" name="Picture 2" descr="jolie petite fille afro-américaine chic posant 4509343 - Telecharger  Vectoriel Gratuit, Clipart Graphique, Vecteur Dessins et Pictogramme Gratuit">
            <a:extLst>
              <a:ext uri="{FF2B5EF4-FFF2-40B4-BE49-F238E27FC236}">
                <a16:creationId xmlns:a16="http://schemas.microsoft.com/office/drawing/2014/main" xmlns="" id="{F708F608-D1F7-6148-9EE7-BBB77C27C5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71" y="1387999"/>
            <a:ext cx="1660591" cy="1866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lipse 3">
            <a:extLst>
              <a:ext uri="{FF2B5EF4-FFF2-40B4-BE49-F238E27FC236}">
                <a16:creationId xmlns:a16="http://schemas.microsoft.com/office/drawing/2014/main" xmlns="" id="{FD6C5C46-486C-EA81-F4FF-1552B6DEAD01}"/>
              </a:ext>
            </a:extLst>
          </p:cNvPr>
          <p:cNvSpPr/>
          <p:nvPr/>
        </p:nvSpPr>
        <p:spPr>
          <a:xfrm>
            <a:off x="3720977" y="2307649"/>
            <a:ext cx="2488314" cy="138384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Et je n’arrive pas à bien m’exprimer en Langue des signes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xmlns="" id="{8CAE28B3-3CBB-FAF9-AA7E-C2ADF9105092}"/>
              </a:ext>
            </a:extLst>
          </p:cNvPr>
          <p:cNvSpPr/>
          <p:nvPr/>
        </p:nvSpPr>
        <p:spPr>
          <a:xfrm>
            <a:off x="5238232" y="3343727"/>
            <a:ext cx="2884604" cy="186608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J’aime beaucoup que les personnes que je connais me serrent très fort dans leurs bras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xmlns="" id="{0B80C0AE-1471-74F2-23CC-444C8B009F73}"/>
              </a:ext>
            </a:extLst>
          </p:cNvPr>
          <p:cNvSpPr/>
          <p:nvPr/>
        </p:nvSpPr>
        <p:spPr>
          <a:xfrm>
            <a:off x="1705480" y="3216147"/>
            <a:ext cx="2772712" cy="143969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Mais j’ai des difficultés à regarder et à comprendre les signes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xmlns="" id="{F36B03DC-97DC-7CF1-9232-C79565F20A39}"/>
              </a:ext>
            </a:extLst>
          </p:cNvPr>
          <p:cNvSpPr/>
          <p:nvPr/>
        </p:nvSpPr>
        <p:spPr>
          <a:xfrm>
            <a:off x="1218719" y="1425942"/>
            <a:ext cx="2884604" cy="1790205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Les personnes qui me parlent font des dessins et des pictogrammes en même temps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xmlns="" id="{C3A508BE-3400-B554-7354-A0373FBC2429}"/>
              </a:ext>
            </a:extLst>
          </p:cNvPr>
          <p:cNvSpPr/>
          <p:nvPr/>
        </p:nvSpPr>
        <p:spPr>
          <a:xfrm>
            <a:off x="4196807" y="92220"/>
            <a:ext cx="4270442" cy="195557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Je me sens perdue et suis très  angoissée lorsqu’on fait des sorties </a:t>
            </a:r>
          </a:p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Je me sens plus en sécurité dans ma salle au centre où j’ai mes repères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xmlns="" id="{ACFDB27F-346D-5D89-8B99-B0653801646A}"/>
              </a:ext>
            </a:extLst>
          </p:cNvPr>
          <p:cNvSpPr/>
          <p:nvPr/>
        </p:nvSpPr>
        <p:spPr>
          <a:xfrm>
            <a:off x="6463762" y="1669740"/>
            <a:ext cx="3852397" cy="175088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… ou bien quand je suis avec une personne qui fait des dessins et des pictogrammes  et qui m’aide à me repérer avec un agendas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xmlns="" id="{526BB205-4A8A-B2C3-3E37-C81BA9116B69}"/>
              </a:ext>
            </a:extLst>
          </p:cNvPr>
          <p:cNvSpPr/>
          <p:nvPr/>
        </p:nvSpPr>
        <p:spPr>
          <a:xfrm>
            <a:off x="3515860" y="4967784"/>
            <a:ext cx="2884604" cy="186608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J’ai des obsessions et des fixettes concernant les animaux 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xmlns="" id="{0A127CFD-3C4F-B71E-12BE-5CBE8DBEC873}"/>
              </a:ext>
            </a:extLst>
          </p:cNvPr>
          <p:cNvSpPr/>
          <p:nvPr/>
        </p:nvSpPr>
        <p:spPr>
          <a:xfrm>
            <a:off x="5836584" y="5406271"/>
            <a:ext cx="2601180" cy="13402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Mes problèmes de comportement m’excluent du groupe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xmlns="" id="{7313A5DB-8617-54C6-8F59-7B96FFD54494}"/>
              </a:ext>
            </a:extLst>
          </p:cNvPr>
          <p:cNvSpPr/>
          <p:nvPr/>
        </p:nvSpPr>
        <p:spPr>
          <a:xfrm>
            <a:off x="9623633" y="1374860"/>
            <a:ext cx="2884604" cy="359292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… je n’arrive toujours pas à signer ou parler mais tout le monde s’aperçoit que je comprends quand même beaucoup de choses 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xmlns="" id="{A9E4CF08-5690-3BE6-B760-3CD87F371AA6}"/>
              </a:ext>
            </a:extLst>
          </p:cNvPr>
          <p:cNvSpPr/>
          <p:nvPr/>
        </p:nvSpPr>
        <p:spPr>
          <a:xfrm>
            <a:off x="7920545" y="3966726"/>
            <a:ext cx="3071740" cy="237665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Parfois il y a des imprévus auxquels je ne peux pas penser avant</a:t>
            </a:r>
          </a:p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Alors je crie et je m’agite et tout le monde est mal …</a:t>
            </a: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xmlns="" id="{F720E42A-091B-2C10-0FCC-6ADBDC9FD90C}"/>
              </a:ext>
            </a:extLst>
          </p:cNvPr>
          <p:cNvSpPr/>
          <p:nvPr/>
        </p:nvSpPr>
        <p:spPr>
          <a:xfrm>
            <a:off x="388650" y="4473226"/>
            <a:ext cx="2884604" cy="186608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Bradley Hand ITC" panose="03070402050302030203" pitchFamily="66" charset="0"/>
              </a:rPr>
              <a:t>Ma maman n’a pas d’amis, ne travaille pas</a:t>
            </a:r>
          </a:p>
          <a:p>
            <a:pPr algn="ctr"/>
            <a:r>
              <a:rPr lang="fr-FR" b="1" dirty="0">
                <a:solidFill>
                  <a:schemeClr val="bg1"/>
                </a:solidFill>
                <a:latin typeface="Bradley Hand ITC" panose="03070402050302030203" pitchFamily="66" charset="0"/>
              </a:rPr>
              <a:t>Mon papa ne vient plus nous voir…</a:t>
            </a:r>
          </a:p>
        </p:txBody>
      </p:sp>
      <p:sp>
        <p:nvSpPr>
          <p:cNvPr id="3" name="Bulle narrative : ronde 2">
            <a:extLst>
              <a:ext uri="{FF2B5EF4-FFF2-40B4-BE49-F238E27FC236}">
                <a16:creationId xmlns:a16="http://schemas.microsoft.com/office/drawing/2014/main" xmlns="" id="{ADB6F6D8-03DD-C8CD-56F4-144CDBF67203}"/>
              </a:ext>
            </a:extLst>
          </p:cNvPr>
          <p:cNvSpPr/>
          <p:nvPr/>
        </p:nvSpPr>
        <p:spPr>
          <a:xfrm>
            <a:off x="79559" y="-187871"/>
            <a:ext cx="4404514" cy="1683492"/>
          </a:xfrm>
          <a:prstGeom prst="wedgeEllipseCallou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J’avais deux ans et demi quand j’ai été accueillie dans un centre avec des enfants comme moi.</a:t>
            </a:r>
          </a:p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J’y suis restée dix ans</a:t>
            </a: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xmlns="" id="{A747B4B3-4986-FB02-A2F8-691BEA0AB9C5}"/>
              </a:ext>
            </a:extLst>
          </p:cNvPr>
          <p:cNvSpPr/>
          <p:nvPr/>
        </p:nvSpPr>
        <p:spPr>
          <a:xfrm>
            <a:off x="132251" y="32911"/>
            <a:ext cx="655913" cy="4778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…</a:t>
            </a:r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xmlns="" id="{22CC3536-283A-1F46-6FE9-B7B5074C2CA7}"/>
              </a:ext>
            </a:extLst>
          </p:cNvPr>
          <p:cNvSpPr/>
          <p:nvPr/>
        </p:nvSpPr>
        <p:spPr>
          <a:xfrm>
            <a:off x="2262708" y="6049630"/>
            <a:ext cx="497343" cy="4116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xmlns="" id="{EF7DB162-72F9-1AF7-E7F7-098008ECDDB0}"/>
              </a:ext>
            </a:extLst>
          </p:cNvPr>
          <p:cNvSpPr/>
          <p:nvPr/>
        </p:nvSpPr>
        <p:spPr>
          <a:xfrm>
            <a:off x="2821021" y="6258189"/>
            <a:ext cx="452233" cy="4116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xmlns="" id="{D761312A-9274-4B60-48F0-71CC74F9BFAD}"/>
              </a:ext>
            </a:extLst>
          </p:cNvPr>
          <p:cNvSpPr/>
          <p:nvPr/>
        </p:nvSpPr>
        <p:spPr>
          <a:xfrm>
            <a:off x="3334224" y="6461312"/>
            <a:ext cx="525708" cy="4116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…</a:t>
            </a:r>
          </a:p>
        </p:txBody>
      </p:sp>
      <p:pic>
        <p:nvPicPr>
          <p:cNvPr id="21" name="Image 6" descr="logo_cnr_robert_laplane_small_WEB">
            <a:extLst>
              <a:ext uri="{FF2B5EF4-FFF2-40B4-BE49-F238E27FC236}">
                <a16:creationId xmlns:a16="http://schemas.microsoft.com/office/drawing/2014/main" xmlns="" id="{0429B5C5-60AB-4AEC-9545-64DC3A5314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9043" y="171837"/>
            <a:ext cx="853090" cy="808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1373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2" grpId="0" animBg="1"/>
      <p:bldP spid="13" grpId="0" animBg="1"/>
      <p:bldP spid="8" grpId="0" animBg="1"/>
      <p:bldP spid="11" grpId="0" animBg="1"/>
      <p:bldP spid="20" grpId="0" animBg="1"/>
      <p:bldP spid="3" grpId="0" animBg="1"/>
      <p:bldP spid="19" grpId="0" animBg="1"/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Unité Comment devenir un champion de l'accessibilité | Salesforce">
            <a:extLst>
              <a:ext uri="{FF2B5EF4-FFF2-40B4-BE49-F238E27FC236}">
                <a16:creationId xmlns:a16="http://schemas.microsoft.com/office/drawing/2014/main" xmlns="" id="{D7D63670-95CB-176D-EDB4-ABF6007E23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820" y="2640358"/>
            <a:ext cx="254317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Bulle narrative : ronde 10">
            <a:extLst>
              <a:ext uri="{FF2B5EF4-FFF2-40B4-BE49-F238E27FC236}">
                <a16:creationId xmlns:a16="http://schemas.microsoft.com/office/drawing/2014/main" xmlns="" id="{5AB53C7D-E66E-1B8E-05A1-30B988F2FCC2}"/>
              </a:ext>
            </a:extLst>
          </p:cNvPr>
          <p:cNvSpPr/>
          <p:nvPr/>
        </p:nvSpPr>
        <p:spPr>
          <a:xfrm rot="21218924">
            <a:off x="4835821" y="267286"/>
            <a:ext cx="2350970" cy="826152"/>
          </a:xfrm>
          <a:prstGeom prst="wedgeEllipseCallout">
            <a:avLst>
              <a:gd name="adj1" fmla="val 10172"/>
              <a:gd name="adj2" fmla="val 707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Bradley Hand ITC" panose="03070402050302030203" pitchFamily="66" charset="0"/>
                <a:ea typeface="Cambria" panose="02040503050406030204" pitchFamily="18" charset="0"/>
              </a:rPr>
              <a:t>Pourquoi n’obéit-elle pas ?</a:t>
            </a:r>
          </a:p>
        </p:txBody>
      </p:sp>
      <p:sp>
        <p:nvSpPr>
          <p:cNvPr id="12" name="Bulle narrative : ronde 11">
            <a:extLst>
              <a:ext uri="{FF2B5EF4-FFF2-40B4-BE49-F238E27FC236}">
                <a16:creationId xmlns:a16="http://schemas.microsoft.com/office/drawing/2014/main" xmlns="" id="{EDF7D1B8-38A2-FA4D-CB35-5891FD2BBE3B}"/>
              </a:ext>
            </a:extLst>
          </p:cNvPr>
          <p:cNvSpPr/>
          <p:nvPr/>
        </p:nvSpPr>
        <p:spPr>
          <a:xfrm>
            <a:off x="6999706" y="243738"/>
            <a:ext cx="2515842" cy="1049551"/>
          </a:xfrm>
          <a:prstGeom prst="wedgeEllipseCallout">
            <a:avLst>
              <a:gd name="adj1" fmla="val -26284"/>
              <a:gd name="adj2" fmla="val 707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Bradley Hand ITC" panose="03070402050302030203" pitchFamily="66" charset="0"/>
                <a:ea typeface="Cambria" panose="02040503050406030204" pitchFamily="18" charset="0"/>
              </a:rPr>
              <a:t>Est-ce qu’elle </a:t>
            </a:r>
            <a:r>
              <a:rPr lang="fr-FR" dirty="0" smtClean="0">
                <a:latin typeface="Bradley Hand ITC" panose="03070402050302030203" pitchFamily="66" charset="0"/>
                <a:ea typeface="Cambria" panose="02040503050406030204" pitchFamily="18" charset="0"/>
              </a:rPr>
              <a:t>comprend </a:t>
            </a:r>
            <a:r>
              <a:rPr lang="fr-FR" dirty="0">
                <a:latin typeface="Bradley Hand ITC" panose="03070402050302030203" pitchFamily="66" charset="0"/>
                <a:ea typeface="Cambria" panose="02040503050406030204" pitchFamily="18" charset="0"/>
              </a:rPr>
              <a:t>nos demandes ?</a:t>
            </a:r>
          </a:p>
        </p:txBody>
      </p:sp>
      <p:pic>
        <p:nvPicPr>
          <p:cNvPr id="3" name="Picture 2" descr="jolie petite fille afro-américaine chic posant 4509343 - Telecharger  Vectoriel Gratuit, Clipart Graphique, Vecteur Dessins et Pictogramme Gratuit">
            <a:extLst>
              <a:ext uri="{FF2B5EF4-FFF2-40B4-BE49-F238E27FC236}">
                <a16:creationId xmlns:a16="http://schemas.microsoft.com/office/drawing/2014/main" xmlns="" id="{42CBD7B6-CCB6-996B-C92D-67C55B106A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5812" y="1362138"/>
            <a:ext cx="1798086" cy="1691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llipse 1">
            <a:extLst>
              <a:ext uri="{FF2B5EF4-FFF2-40B4-BE49-F238E27FC236}">
                <a16:creationId xmlns:a16="http://schemas.microsoft.com/office/drawing/2014/main" xmlns="" id="{73F553D3-B3EE-9F44-A7CD-567BF359559F}"/>
              </a:ext>
            </a:extLst>
          </p:cNvPr>
          <p:cNvSpPr/>
          <p:nvPr/>
        </p:nvSpPr>
        <p:spPr>
          <a:xfrm>
            <a:off x="54825" y="3206201"/>
            <a:ext cx="4114963" cy="2338566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Je </a:t>
            </a:r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suis accueillie dans un nouvel établissement : c’est très grand! </a:t>
            </a:r>
          </a:p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Les personnes autour de moi se posent plein de questions à mon sujet</a:t>
            </a:r>
          </a:p>
        </p:txBody>
      </p:sp>
      <p:sp>
        <p:nvSpPr>
          <p:cNvPr id="4" name="Bulle narrative : ronde 3">
            <a:extLst>
              <a:ext uri="{FF2B5EF4-FFF2-40B4-BE49-F238E27FC236}">
                <a16:creationId xmlns:a16="http://schemas.microsoft.com/office/drawing/2014/main" xmlns="" id="{A6CB5C9B-0DBE-8412-EBFC-F2BAE9468F88}"/>
              </a:ext>
            </a:extLst>
          </p:cNvPr>
          <p:cNvSpPr/>
          <p:nvPr/>
        </p:nvSpPr>
        <p:spPr>
          <a:xfrm>
            <a:off x="93803" y="-86649"/>
            <a:ext cx="4404514" cy="1683492"/>
          </a:xfrm>
          <a:prstGeom prst="wedgeEllipseCallou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J’ai 10 ans, je vis dans un nouvel appartement, j’ai un nouveau papa, puis un petit frère</a:t>
            </a:r>
          </a:p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Il s’appelle Djibril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xmlns="" id="{73BC90C6-F089-73FF-CF83-3D37BAA591A9}"/>
              </a:ext>
            </a:extLst>
          </p:cNvPr>
          <p:cNvSpPr/>
          <p:nvPr/>
        </p:nvSpPr>
        <p:spPr>
          <a:xfrm>
            <a:off x="110547" y="37897"/>
            <a:ext cx="525708" cy="4116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…</a:t>
            </a:r>
          </a:p>
        </p:txBody>
      </p:sp>
      <p:sp>
        <p:nvSpPr>
          <p:cNvPr id="8" name="Bulle narrative : ronde 7">
            <a:extLst>
              <a:ext uri="{FF2B5EF4-FFF2-40B4-BE49-F238E27FC236}">
                <a16:creationId xmlns:a16="http://schemas.microsoft.com/office/drawing/2014/main" xmlns="" id="{B59AC4CC-60F1-8B0A-1B2B-41086F435CE2}"/>
              </a:ext>
            </a:extLst>
          </p:cNvPr>
          <p:cNvSpPr/>
          <p:nvPr/>
        </p:nvSpPr>
        <p:spPr>
          <a:xfrm rot="19576813">
            <a:off x="3047175" y="1855720"/>
            <a:ext cx="2388660" cy="1943339"/>
          </a:xfrm>
          <a:prstGeom prst="wedgeEllipseCallout">
            <a:avLst>
              <a:gd name="adj1" fmla="val 28648"/>
              <a:gd name="adj2" fmla="val 529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Bradley Hand ITC" panose="03070402050302030203" pitchFamily="66" charset="0"/>
                <a:ea typeface="Cambria" panose="02040503050406030204" pitchFamily="18" charset="0"/>
              </a:rPr>
              <a:t>Comment la canaliser dans les apprentissages ?</a:t>
            </a:r>
          </a:p>
        </p:txBody>
      </p:sp>
      <p:sp>
        <p:nvSpPr>
          <p:cNvPr id="9" name="Bulle narrative : ronde 8">
            <a:extLst>
              <a:ext uri="{FF2B5EF4-FFF2-40B4-BE49-F238E27FC236}">
                <a16:creationId xmlns:a16="http://schemas.microsoft.com/office/drawing/2014/main" xmlns="" id="{72165B2E-1E78-8502-EA3C-C6E4E3F0A4F4}"/>
              </a:ext>
            </a:extLst>
          </p:cNvPr>
          <p:cNvSpPr/>
          <p:nvPr/>
        </p:nvSpPr>
        <p:spPr>
          <a:xfrm rot="1992239">
            <a:off x="7379120" y="2214041"/>
            <a:ext cx="1977335" cy="115141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Bradley Hand ITC" panose="03070402050302030203" pitchFamily="66" charset="0"/>
                <a:ea typeface="Cambria" panose="02040503050406030204" pitchFamily="18" charset="0"/>
              </a:rPr>
              <a:t>Pourquoi ne signe-t-elle pas mieux ?</a:t>
            </a:r>
          </a:p>
        </p:txBody>
      </p:sp>
      <p:sp>
        <p:nvSpPr>
          <p:cNvPr id="10" name="Bulle narrative : ronde 9">
            <a:extLst>
              <a:ext uri="{FF2B5EF4-FFF2-40B4-BE49-F238E27FC236}">
                <a16:creationId xmlns:a16="http://schemas.microsoft.com/office/drawing/2014/main" xmlns="" id="{24FA7FDA-91F1-87E6-814E-705D8C1C2E6C}"/>
              </a:ext>
            </a:extLst>
          </p:cNvPr>
          <p:cNvSpPr/>
          <p:nvPr/>
        </p:nvSpPr>
        <p:spPr>
          <a:xfrm>
            <a:off x="4498317" y="1474803"/>
            <a:ext cx="3661222" cy="887719"/>
          </a:xfrm>
          <a:prstGeom prst="wedgeEllipseCallout">
            <a:avLst>
              <a:gd name="adj1" fmla="val -5423"/>
              <a:gd name="adj2" fmla="val 866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Bradley Hand ITC" panose="03070402050302030203" pitchFamily="66" charset="0"/>
                <a:ea typeface="Cambria" panose="02040503050406030204" pitchFamily="18" charset="0"/>
              </a:rPr>
              <a:t>Pourquoi a-t-elle toujours besoin d’aller courir dans la cour ?</a:t>
            </a:r>
          </a:p>
        </p:txBody>
      </p:sp>
      <p:pic>
        <p:nvPicPr>
          <p:cNvPr id="6" name="Picture 4" descr="Crazy African Girl Kid Screaming at Little Brother in House Cartoon Vector  Stock Vector - Illustration of hands, girl: 221028555">
            <a:extLst>
              <a:ext uri="{FF2B5EF4-FFF2-40B4-BE49-F238E27FC236}">
                <a16:creationId xmlns:a16="http://schemas.microsoft.com/office/drawing/2014/main" xmlns="" id="{C1A24FBB-1020-37B2-FCF8-648B5A2955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3258" y="5046611"/>
            <a:ext cx="1777583" cy="1840408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5" name="Bulle narrative : ronde 14">
            <a:extLst>
              <a:ext uri="{FF2B5EF4-FFF2-40B4-BE49-F238E27FC236}">
                <a16:creationId xmlns:a16="http://schemas.microsoft.com/office/drawing/2014/main" xmlns="" id="{DE904F26-661E-0A06-46FD-0270D64DB917}"/>
              </a:ext>
            </a:extLst>
          </p:cNvPr>
          <p:cNvSpPr/>
          <p:nvPr/>
        </p:nvSpPr>
        <p:spPr>
          <a:xfrm>
            <a:off x="6213850" y="3646972"/>
            <a:ext cx="4404514" cy="2271409"/>
          </a:xfrm>
          <a:prstGeom prst="wedgeEllipseCallout">
            <a:avLst>
              <a:gd name="adj1" fmla="val 47412"/>
              <a:gd name="adj2" fmla="val 37389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La personne qui s’occupe de moi change tout le temps!</a:t>
            </a:r>
          </a:p>
          <a:p>
            <a:pPr algn="ctr"/>
            <a:endParaRPr lang="fr-FR" b="1" dirty="0">
              <a:solidFill>
                <a:schemeClr val="tx1"/>
              </a:solidFill>
              <a:latin typeface="Bradley Hand ITC" panose="03070402050302030203" pitchFamily="66" charset="0"/>
            </a:endParaRPr>
          </a:p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Mais moi, je vais voir qui me plait !</a:t>
            </a: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xmlns="" id="{33155399-1CA6-06A9-3D03-7B7A90E6B147}"/>
              </a:ext>
            </a:extLst>
          </p:cNvPr>
          <p:cNvSpPr/>
          <p:nvPr/>
        </p:nvSpPr>
        <p:spPr>
          <a:xfrm>
            <a:off x="3656376" y="4033844"/>
            <a:ext cx="2427934" cy="1257881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Ma maman ne se sent pas comprise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xmlns="" id="{E81BEA8C-CC3F-5B72-DFA4-ABF0A98671BC}"/>
              </a:ext>
            </a:extLst>
          </p:cNvPr>
          <p:cNvSpPr/>
          <p:nvPr/>
        </p:nvSpPr>
        <p:spPr>
          <a:xfrm>
            <a:off x="9307450" y="2553559"/>
            <a:ext cx="2285031" cy="1257881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Je vois un autre médecin</a:t>
            </a: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xmlns="" id="{15D7E831-F56A-A00E-6DAD-7769F774B5FC}"/>
              </a:ext>
            </a:extLst>
          </p:cNvPr>
          <p:cNvSpPr/>
          <p:nvPr/>
        </p:nvSpPr>
        <p:spPr>
          <a:xfrm>
            <a:off x="8942343" y="445700"/>
            <a:ext cx="2865055" cy="2169801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Je peux pas m’empêcher de manger et les médecins et </a:t>
            </a:r>
            <a:r>
              <a:rPr lang="fr-FR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les personnes </a:t>
            </a:r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autour de moi s’inquiètent</a:t>
            </a: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xmlns="" id="{CA14965C-9922-ECB9-3B33-47592203CD47}"/>
              </a:ext>
            </a:extLst>
          </p:cNvPr>
          <p:cNvSpPr/>
          <p:nvPr/>
        </p:nvSpPr>
        <p:spPr>
          <a:xfrm>
            <a:off x="3075125" y="5061581"/>
            <a:ext cx="3645253" cy="1487652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J’ai une nouvelle éducatrice !</a:t>
            </a:r>
          </a:p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Puis elle s’en va… </a:t>
            </a:r>
          </a:p>
        </p:txBody>
      </p:sp>
      <p:pic>
        <p:nvPicPr>
          <p:cNvPr id="22" name="Graphique 21" descr="Visage d’ange avec remplissage uni avec un remplissage uni">
            <a:extLst>
              <a:ext uri="{FF2B5EF4-FFF2-40B4-BE49-F238E27FC236}">
                <a16:creationId xmlns:a16="http://schemas.microsoft.com/office/drawing/2014/main" xmlns="" id="{ACEB28E4-C169-9E66-08D1-8FA9B021079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892002" y="5294072"/>
            <a:ext cx="409367" cy="412479"/>
          </a:xfrm>
          <a:prstGeom prst="rect">
            <a:avLst/>
          </a:prstGeom>
        </p:spPr>
      </p:pic>
      <p:pic>
        <p:nvPicPr>
          <p:cNvPr id="24" name="Graphique 23" descr="Visage en pleurs noir avec un remplissage uni">
            <a:extLst>
              <a:ext uri="{FF2B5EF4-FFF2-40B4-BE49-F238E27FC236}">
                <a16:creationId xmlns:a16="http://schemas.microsoft.com/office/drawing/2014/main" xmlns="" id="{91DD30F7-C327-D64F-3B55-AD669D742E3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5892002" y="5782795"/>
            <a:ext cx="409368" cy="412479"/>
          </a:xfrm>
          <a:prstGeom prst="rect">
            <a:avLst/>
          </a:prstGeom>
        </p:spPr>
      </p:pic>
      <p:pic>
        <p:nvPicPr>
          <p:cNvPr id="32" name="Picture 6" descr="casser les choses | Pictogramme, Verbe, Langage">
            <a:extLst>
              <a:ext uri="{FF2B5EF4-FFF2-40B4-BE49-F238E27FC236}">
                <a16:creationId xmlns:a16="http://schemas.microsoft.com/office/drawing/2014/main" xmlns="" id="{71A5449B-7496-73D6-2F84-F97335C0D5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3494" y="4389477"/>
            <a:ext cx="1081919" cy="903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Éclair 32">
            <a:extLst>
              <a:ext uri="{FF2B5EF4-FFF2-40B4-BE49-F238E27FC236}">
                <a16:creationId xmlns:a16="http://schemas.microsoft.com/office/drawing/2014/main" xmlns="" id="{515487B8-1F92-16C8-A0E8-BF8150BC3BBA}"/>
              </a:ext>
            </a:extLst>
          </p:cNvPr>
          <p:cNvSpPr/>
          <p:nvPr/>
        </p:nvSpPr>
        <p:spPr>
          <a:xfrm>
            <a:off x="10213540" y="4700703"/>
            <a:ext cx="1271615" cy="434386"/>
          </a:xfrm>
          <a:prstGeom prst="lightningBol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Graphique 6" descr="Visage d’ange avec remplissage uni avec un remplissage uni">
            <a:extLst>
              <a:ext uri="{FF2B5EF4-FFF2-40B4-BE49-F238E27FC236}">
                <a16:creationId xmlns:a16="http://schemas.microsoft.com/office/drawing/2014/main" xmlns="" id="{1AF84EEE-6CF7-CC52-DD88-C649B8C9224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8898083" y="5135089"/>
            <a:ext cx="409367" cy="412479"/>
          </a:xfrm>
          <a:prstGeom prst="rect">
            <a:avLst/>
          </a:prstGeom>
        </p:spPr>
      </p:pic>
      <p:sp>
        <p:nvSpPr>
          <p:cNvPr id="27" name="Ellipse 26">
            <a:extLst>
              <a:ext uri="{FF2B5EF4-FFF2-40B4-BE49-F238E27FC236}">
                <a16:creationId xmlns:a16="http://schemas.microsoft.com/office/drawing/2014/main" xmlns="" id="{33155399-1CA6-06A9-3D03-7B7A90E6B147}"/>
              </a:ext>
            </a:extLst>
          </p:cNvPr>
          <p:cNvSpPr/>
          <p:nvPr/>
        </p:nvSpPr>
        <p:spPr>
          <a:xfrm>
            <a:off x="733365" y="1901680"/>
            <a:ext cx="2681491" cy="1257881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Ma </a:t>
            </a:r>
            <a:r>
              <a:rPr lang="fr-FR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maman se sent très isolée dans son nouveau quartier</a:t>
            </a:r>
            <a:endParaRPr lang="fr-FR" b="1" dirty="0">
              <a:solidFill>
                <a:schemeClr val="tx1"/>
              </a:solidFill>
              <a:latin typeface="Bradley Hand ITC" panose="03070402050302030203" pitchFamily="66" charset="0"/>
            </a:endParaRPr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xmlns="" id="{33155399-1CA6-06A9-3D03-7B7A90E6B147}"/>
              </a:ext>
            </a:extLst>
          </p:cNvPr>
          <p:cNvSpPr/>
          <p:nvPr/>
        </p:nvSpPr>
        <p:spPr>
          <a:xfrm>
            <a:off x="6674832" y="5421830"/>
            <a:ext cx="2427934" cy="1257881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Je suis très agitée, ma </a:t>
            </a:r>
            <a:r>
              <a:rPr lang="fr-FR" b="1" dirty="0">
                <a:solidFill>
                  <a:schemeClr val="tx1"/>
                </a:solidFill>
                <a:latin typeface="Bradley Hand ITC" panose="03070402050302030203" pitchFamily="66" charset="0"/>
              </a:rPr>
              <a:t>maman </a:t>
            </a:r>
            <a:r>
              <a:rPr lang="fr-FR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n’en peut plus !</a:t>
            </a:r>
            <a:endParaRPr lang="fr-FR" b="1" dirty="0">
              <a:solidFill>
                <a:schemeClr val="tx1"/>
              </a:solidFill>
              <a:latin typeface="Bradley Hand ITC" panose="03070402050302030203" pitchFamily="66" charset="0"/>
            </a:endParaRPr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xmlns="" id="{33155399-1CA6-06A9-3D03-7B7A90E6B147}"/>
              </a:ext>
            </a:extLst>
          </p:cNvPr>
          <p:cNvSpPr/>
          <p:nvPr/>
        </p:nvSpPr>
        <p:spPr>
          <a:xfrm>
            <a:off x="8963345" y="5659741"/>
            <a:ext cx="2277251" cy="1121620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C’est plus fort que moi, j’ai toujours envie de sortir !</a:t>
            </a:r>
            <a:endParaRPr lang="fr-FR" b="1" dirty="0">
              <a:solidFill>
                <a:schemeClr val="tx1"/>
              </a:solidFill>
              <a:latin typeface="Bradley Hand ITC" panose="03070402050302030203" pitchFamily="66" charset="0"/>
            </a:endParaRPr>
          </a:p>
        </p:txBody>
      </p:sp>
      <p:pic>
        <p:nvPicPr>
          <p:cNvPr id="38" name="Graphique 37" descr="Marcher avec un remplissage uni">
            <a:extLst>
              <a:ext uri="{FF2B5EF4-FFF2-40B4-BE49-F238E27FC236}">
                <a16:creationId xmlns:a16="http://schemas.microsoft.com/office/drawing/2014/main" xmlns="" id="{9DE7CCDC-2413-349E-F993-8E6CDB8BE14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8877428" y="5834309"/>
            <a:ext cx="709756" cy="723848"/>
          </a:xfrm>
          <a:prstGeom prst="rect">
            <a:avLst/>
          </a:prstGeom>
        </p:spPr>
      </p:pic>
      <p:pic>
        <p:nvPicPr>
          <p:cNvPr id="30" name="Image 6" descr="logo_cnr_robert_laplane_small_WEB">
            <a:extLst>
              <a:ext uri="{FF2B5EF4-FFF2-40B4-BE49-F238E27FC236}">
                <a16:creationId xmlns:a16="http://schemas.microsoft.com/office/drawing/2014/main" xmlns="" id="{0429B5C5-60AB-4AEC-9545-64DC3A5314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03" y="5958728"/>
            <a:ext cx="853090" cy="808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046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" grpId="0" animBg="1"/>
      <p:bldP spid="4" grpId="0" animBg="1"/>
      <p:bldP spid="5" grpId="0" animBg="1"/>
      <p:bldP spid="8" grpId="0" animBg="1"/>
      <p:bldP spid="9" grpId="0" animBg="1"/>
      <p:bldP spid="10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33" grpId="0" animBg="1"/>
      <p:bldP spid="27" grpId="0" animBg="1"/>
      <p:bldP spid="28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xmlns="" id="{ADCC5BB5-84B7-52FC-AAF8-EFED815FB1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425219"/>
              </p:ext>
            </p:extLst>
          </p:nvPr>
        </p:nvGraphicFramePr>
        <p:xfrm>
          <a:off x="1653702" y="505838"/>
          <a:ext cx="9192638" cy="56324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age 6" descr="logo_cnr_robert_laplane_small_WEB">
            <a:extLst>
              <a:ext uri="{FF2B5EF4-FFF2-40B4-BE49-F238E27FC236}">
                <a16:creationId xmlns:a16="http://schemas.microsoft.com/office/drawing/2014/main" xmlns="" id="{0429B5C5-60AB-4AEC-9545-64DC3A5314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3788" y="5533533"/>
            <a:ext cx="1082425" cy="112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703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60384" y="36828"/>
            <a:ext cx="2294467" cy="6527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Rupture par rapport à son pays d’origine</a:t>
            </a:r>
          </a:p>
        </p:txBody>
      </p:sp>
      <p:sp>
        <p:nvSpPr>
          <p:cNvPr id="6" name="Flèche droite 5"/>
          <p:cNvSpPr/>
          <p:nvPr/>
        </p:nvSpPr>
        <p:spPr>
          <a:xfrm>
            <a:off x="2843450" y="288794"/>
            <a:ext cx="905002" cy="3523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5983039" y="11934"/>
            <a:ext cx="2294467" cy="67766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Séparation de son papa et du reste de sa famille</a:t>
            </a:r>
          </a:p>
        </p:txBody>
      </p:sp>
      <p:sp>
        <p:nvSpPr>
          <p:cNvPr id="9" name="Flèche droite 8"/>
          <p:cNvSpPr/>
          <p:nvPr/>
        </p:nvSpPr>
        <p:spPr>
          <a:xfrm>
            <a:off x="8317804" y="195450"/>
            <a:ext cx="643467" cy="441207"/>
          </a:xfrm>
          <a:prstGeom prst="rightArrow">
            <a:avLst>
              <a:gd name="adj1" fmla="val 22430"/>
              <a:gd name="adj2" fmla="val 48404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9390976" y="-48352"/>
            <a:ext cx="2065866" cy="15340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Risque : dépression, retrait etc…</a:t>
            </a:r>
          </a:p>
        </p:txBody>
      </p:sp>
      <p:sp>
        <p:nvSpPr>
          <p:cNvPr id="13" name="Flèche droite 12"/>
          <p:cNvSpPr/>
          <p:nvPr/>
        </p:nvSpPr>
        <p:spPr>
          <a:xfrm>
            <a:off x="2810478" y="3385828"/>
            <a:ext cx="905001" cy="3523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6271091" y="2594862"/>
            <a:ext cx="2285056" cy="8992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Créent </a:t>
            </a:r>
            <a:r>
              <a:rPr lang="fr-FR" sz="1400" dirty="0">
                <a:solidFill>
                  <a:schemeClr val="tx1"/>
                </a:solidFill>
              </a:rPr>
              <a:t>une perception floue ou déformée de l’environnement</a:t>
            </a:r>
          </a:p>
        </p:txBody>
      </p:sp>
      <p:sp>
        <p:nvSpPr>
          <p:cNvPr id="17" name="Flèche courbée vers le bas 16"/>
          <p:cNvSpPr/>
          <p:nvPr/>
        </p:nvSpPr>
        <p:spPr>
          <a:xfrm rot="5400000">
            <a:off x="11115455" y="1026322"/>
            <a:ext cx="1193859" cy="375486"/>
          </a:xfrm>
          <a:prstGeom prst="curvedDownArrow">
            <a:avLst>
              <a:gd name="adj1" fmla="val 25000"/>
              <a:gd name="adj2" fmla="val 50000"/>
              <a:gd name="adj3" fmla="val 216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1" name="Ellipse 20"/>
          <p:cNvSpPr/>
          <p:nvPr/>
        </p:nvSpPr>
        <p:spPr>
          <a:xfrm>
            <a:off x="9327209" y="1634183"/>
            <a:ext cx="2065866" cy="15063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Risque : difficulté </a:t>
            </a:r>
            <a:r>
              <a:rPr lang="fr-FR" dirty="0"/>
              <a:t>++ d’accès au langage</a:t>
            </a:r>
          </a:p>
        </p:txBody>
      </p:sp>
      <p:sp>
        <p:nvSpPr>
          <p:cNvPr id="22" name="Ellipse 21"/>
          <p:cNvSpPr/>
          <p:nvPr/>
        </p:nvSpPr>
        <p:spPr>
          <a:xfrm>
            <a:off x="8873147" y="3183800"/>
            <a:ext cx="3224119" cy="18356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fr-FR" dirty="0"/>
              <a:t>Risque : </a:t>
            </a:r>
            <a:r>
              <a:rPr lang="fr-FR" dirty="0" smtClean="0"/>
              <a:t>incompréhension du comportement /rejet </a:t>
            </a:r>
            <a:r>
              <a:rPr lang="fr-FR" dirty="0"/>
              <a:t>de la part </a:t>
            </a:r>
            <a:r>
              <a:rPr lang="fr-FR" dirty="0" smtClean="0"/>
              <a:t>d’autrui</a:t>
            </a:r>
            <a:endParaRPr lang="fr-FR" dirty="0"/>
          </a:p>
        </p:txBody>
      </p:sp>
      <p:sp>
        <p:nvSpPr>
          <p:cNvPr id="23" name="Rectangle 22"/>
          <p:cNvSpPr/>
          <p:nvPr/>
        </p:nvSpPr>
        <p:spPr>
          <a:xfrm>
            <a:off x="3763257" y="2861523"/>
            <a:ext cx="2467654" cy="108225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dirty="0">
                <a:solidFill>
                  <a:schemeClr val="tx1"/>
                </a:solidFill>
              </a:rPr>
              <a:t>Perception </a:t>
            </a:r>
            <a:r>
              <a:rPr lang="fr-FR" sz="1400" dirty="0" err="1">
                <a:solidFill>
                  <a:schemeClr val="tx1"/>
                </a:solidFill>
              </a:rPr>
              <a:t>auditivo</a:t>
            </a:r>
            <a:r>
              <a:rPr lang="fr-FR" sz="1400" dirty="0">
                <a:solidFill>
                  <a:schemeClr val="tx1"/>
                </a:solidFill>
              </a:rPr>
              <a:t>-verbale </a:t>
            </a:r>
            <a:r>
              <a:rPr lang="fr-FR" sz="1400" dirty="0" smtClean="0">
                <a:solidFill>
                  <a:schemeClr val="tx1"/>
                </a:solidFill>
              </a:rPr>
              <a:t>(-)</a:t>
            </a:r>
          </a:p>
          <a:p>
            <a:r>
              <a:rPr lang="fr-FR" sz="1400" dirty="0" smtClean="0">
                <a:solidFill>
                  <a:schemeClr val="tx1"/>
                </a:solidFill>
              </a:rPr>
              <a:t>Perception </a:t>
            </a:r>
            <a:r>
              <a:rPr lang="fr-FR" sz="1400" dirty="0" err="1" smtClean="0">
                <a:solidFill>
                  <a:schemeClr val="tx1"/>
                </a:solidFill>
              </a:rPr>
              <a:t>visuo</a:t>
            </a:r>
            <a:r>
              <a:rPr lang="fr-FR" sz="1400" dirty="0" smtClean="0">
                <a:solidFill>
                  <a:schemeClr val="tx1"/>
                </a:solidFill>
              </a:rPr>
              <a:t>-spatiale (-)</a:t>
            </a:r>
          </a:p>
          <a:p>
            <a:r>
              <a:rPr lang="fr-FR" sz="1400" dirty="0" smtClean="0">
                <a:solidFill>
                  <a:schemeClr val="tx1"/>
                </a:solidFill>
              </a:rPr>
              <a:t>Perception </a:t>
            </a:r>
            <a:r>
              <a:rPr lang="fr-FR" sz="1400" dirty="0">
                <a:solidFill>
                  <a:schemeClr val="tx1"/>
                </a:solidFill>
              </a:rPr>
              <a:t>des gestes, LL et signes de l’interlocuteur (-)</a:t>
            </a:r>
          </a:p>
        </p:txBody>
      </p:sp>
      <p:sp>
        <p:nvSpPr>
          <p:cNvPr id="28" name="Flèche droite 27"/>
          <p:cNvSpPr/>
          <p:nvPr/>
        </p:nvSpPr>
        <p:spPr>
          <a:xfrm>
            <a:off x="7552118" y="806777"/>
            <a:ext cx="643467" cy="413557"/>
          </a:xfrm>
          <a:prstGeom prst="rightArrow">
            <a:avLst>
              <a:gd name="adj1" fmla="val 22430"/>
              <a:gd name="adj2" fmla="val 5000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Flèche courbée vers le bas 38"/>
          <p:cNvSpPr/>
          <p:nvPr/>
        </p:nvSpPr>
        <p:spPr>
          <a:xfrm rot="16200000">
            <a:off x="8554266" y="2517076"/>
            <a:ext cx="1333846" cy="403658"/>
          </a:xfrm>
          <a:prstGeom prst="curvedDownArrow">
            <a:avLst>
              <a:gd name="adj1" fmla="val 25000"/>
              <a:gd name="adj2" fmla="val 50000"/>
              <a:gd name="adj3" fmla="val 216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0" name="Flèche courbée vers le bas 39"/>
          <p:cNvSpPr/>
          <p:nvPr/>
        </p:nvSpPr>
        <p:spPr>
          <a:xfrm rot="16200000">
            <a:off x="8431885" y="899306"/>
            <a:ext cx="1370165" cy="403658"/>
          </a:xfrm>
          <a:prstGeom prst="curvedDownArrow">
            <a:avLst>
              <a:gd name="adj1" fmla="val 25000"/>
              <a:gd name="adj2" fmla="val 50000"/>
              <a:gd name="adj3" fmla="val 216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1" name="Flèche courbée vers le bas 40"/>
          <p:cNvSpPr/>
          <p:nvPr/>
        </p:nvSpPr>
        <p:spPr>
          <a:xfrm rot="5400000">
            <a:off x="11104895" y="2499033"/>
            <a:ext cx="1215892" cy="403658"/>
          </a:xfrm>
          <a:prstGeom prst="curvedDownArrow">
            <a:avLst>
              <a:gd name="adj1" fmla="val 25000"/>
              <a:gd name="adj2" fmla="val 50000"/>
              <a:gd name="adj3" fmla="val 216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417B5E2-406F-F35E-EF03-8490EB2ECC92}"/>
              </a:ext>
            </a:extLst>
          </p:cNvPr>
          <p:cNvSpPr/>
          <p:nvPr/>
        </p:nvSpPr>
        <p:spPr>
          <a:xfrm>
            <a:off x="600791" y="290464"/>
            <a:ext cx="2198266" cy="5550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L’exil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0F7C8BFF-0AF7-1E09-B15B-B3B4A26CC22F}"/>
              </a:ext>
            </a:extLst>
          </p:cNvPr>
          <p:cNvSpPr/>
          <p:nvPr/>
        </p:nvSpPr>
        <p:spPr>
          <a:xfrm>
            <a:off x="586600" y="1138051"/>
            <a:ext cx="2198266" cy="5503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La situation familiale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4E7CA2FD-E64D-828E-538B-C461BFAB06FB}"/>
              </a:ext>
            </a:extLst>
          </p:cNvPr>
          <p:cNvSpPr/>
          <p:nvPr/>
        </p:nvSpPr>
        <p:spPr>
          <a:xfrm>
            <a:off x="635820" y="2002445"/>
            <a:ext cx="2163237" cy="6885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Les hospitalisations dans la petite enfance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AFF4A092-3CD6-2193-EEE8-21E39419C2FA}"/>
              </a:ext>
            </a:extLst>
          </p:cNvPr>
          <p:cNvSpPr/>
          <p:nvPr/>
        </p:nvSpPr>
        <p:spPr>
          <a:xfrm>
            <a:off x="622885" y="2954398"/>
            <a:ext cx="212569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L’atteinte multisensorielle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838C16F4-5FE0-5571-91C3-4B00489D98F7}"/>
              </a:ext>
            </a:extLst>
          </p:cNvPr>
          <p:cNvSpPr/>
          <p:nvPr/>
        </p:nvSpPr>
        <p:spPr>
          <a:xfrm>
            <a:off x="496927" y="4402394"/>
            <a:ext cx="2114504" cy="6885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/>
              <a:t>L’atteinte </a:t>
            </a:r>
            <a:r>
              <a:rPr lang="fr-FR" sz="1600" dirty="0"/>
              <a:t>vestibulaire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37887107-A415-7886-2EE7-F8173600529B}"/>
              </a:ext>
            </a:extLst>
          </p:cNvPr>
          <p:cNvSpPr/>
          <p:nvPr/>
        </p:nvSpPr>
        <p:spPr>
          <a:xfrm>
            <a:off x="535294" y="5198494"/>
            <a:ext cx="2198266" cy="1294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Les difficultés de contrôle, les troubles psychiatriques</a:t>
            </a:r>
          </a:p>
          <a:p>
            <a:pPr algn="ctr"/>
            <a:r>
              <a:rPr lang="fr-FR" sz="1600" dirty="0"/>
              <a:t>Problèmes de boulimie et de surpoids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0694D781-A713-E99D-D123-737C7782EC91}"/>
              </a:ext>
            </a:extLst>
          </p:cNvPr>
          <p:cNvSpPr/>
          <p:nvPr/>
        </p:nvSpPr>
        <p:spPr>
          <a:xfrm>
            <a:off x="5493091" y="624269"/>
            <a:ext cx="1964324" cy="67766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Relation fusionnelle avec la maman</a:t>
            </a:r>
          </a:p>
        </p:txBody>
      </p:sp>
      <p:sp>
        <p:nvSpPr>
          <p:cNvPr id="29" name="Flèche droite 5">
            <a:extLst>
              <a:ext uri="{FF2B5EF4-FFF2-40B4-BE49-F238E27FC236}">
                <a16:creationId xmlns:a16="http://schemas.microsoft.com/office/drawing/2014/main" xmlns="" id="{39658683-F5BD-177D-6102-A5934CE136BE}"/>
              </a:ext>
            </a:extLst>
          </p:cNvPr>
          <p:cNvSpPr/>
          <p:nvPr/>
        </p:nvSpPr>
        <p:spPr>
          <a:xfrm>
            <a:off x="2862786" y="1204788"/>
            <a:ext cx="905002" cy="3523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A681A84E-8016-35C7-5027-6FB3C95450D5}"/>
              </a:ext>
            </a:extLst>
          </p:cNvPr>
          <p:cNvSpPr/>
          <p:nvPr/>
        </p:nvSpPr>
        <p:spPr>
          <a:xfrm>
            <a:off x="3860384" y="1041583"/>
            <a:ext cx="1740024" cy="50165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Nouveau papa / petit frère</a:t>
            </a:r>
          </a:p>
        </p:txBody>
      </p:sp>
      <p:sp>
        <p:nvSpPr>
          <p:cNvPr id="31" name="Flèche droite 5">
            <a:extLst>
              <a:ext uri="{FF2B5EF4-FFF2-40B4-BE49-F238E27FC236}">
                <a16:creationId xmlns:a16="http://schemas.microsoft.com/office/drawing/2014/main" xmlns="" id="{339EDD9F-7F4F-DE09-96BE-0B44B689E49B}"/>
              </a:ext>
            </a:extLst>
          </p:cNvPr>
          <p:cNvSpPr/>
          <p:nvPr/>
        </p:nvSpPr>
        <p:spPr>
          <a:xfrm>
            <a:off x="2888312" y="2132451"/>
            <a:ext cx="905002" cy="3523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640FFC7D-A681-D111-8BAC-9D17FE4176CB}"/>
              </a:ext>
            </a:extLst>
          </p:cNvPr>
          <p:cNvSpPr/>
          <p:nvPr/>
        </p:nvSpPr>
        <p:spPr>
          <a:xfrm>
            <a:off x="3796152" y="1975338"/>
            <a:ext cx="1740024" cy="50165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Séparation de la maman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8B1DEC90-C503-93E4-A8F3-BEF42B14A641}"/>
              </a:ext>
            </a:extLst>
          </p:cNvPr>
          <p:cNvSpPr/>
          <p:nvPr/>
        </p:nvSpPr>
        <p:spPr>
          <a:xfrm>
            <a:off x="5517749" y="1671565"/>
            <a:ext cx="1740024" cy="50165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Problèmes somatiques : douleur</a:t>
            </a:r>
          </a:p>
        </p:txBody>
      </p:sp>
      <p:sp>
        <p:nvSpPr>
          <p:cNvPr id="34" name="Flèche droite 12">
            <a:extLst>
              <a:ext uri="{FF2B5EF4-FFF2-40B4-BE49-F238E27FC236}">
                <a16:creationId xmlns:a16="http://schemas.microsoft.com/office/drawing/2014/main" xmlns="" id="{05B3C93D-25EC-F847-F2FB-A71E328C412C}"/>
              </a:ext>
            </a:extLst>
          </p:cNvPr>
          <p:cNvSpPr/>
          <p:nvPr/>
        </p:nvSpPr>
        <p:spPr>
          <a:xfrm>
            <a:off x="2843450" y="5909516"/>
            <a:ext cx="2995172" cy="3523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EB1C9359-253F-D7C2-3BED-4D576DCC8D98}"/>
              </a:ext>
            </a:extLst>
          </p:cNvPr>
          <p:cNvSpPr/>
          <p:nvPr/>
        </p:nvSpPr>
        <p:spPr>
          <a:xfrm>
            <a:off x="6003020" y="5362044"/>
            <a:ext cx="2314784" cy="152001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Rupture par décalage psycho-social</a:t>
            </a:r>
          </a:p>
        </p:txBody>
      </p:sp>
      <p:sp>
        <p:nvSpPr>
          <p:cNvPr id="36" name="Flèche droite 12">
            <a:extLst>
              <a:ext uri="{FF2B5EF4-FFF2-40B4-BE49-F238E27FC236}">
                <a16:creationId xmlns:a16="http://schemas.microsoft.com/office/drawing/2014/main" xmlns="" id="{15D25424-C549-83BF-E073-854AA867F9B0}"/>
              </a:ext>
            </a:extLst>
          </p:cNvPr>
          <p:cNvSpPr/>
          <p:nvPr/>
        </p:nvSpPr>
        <p:spPr>
          <a:xfrm>
            <a:off x="2664506" y="4493029"/>
            <a:ext cx="905001" cy="3523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1B94FB92-B4F4-A720-F9B0-501BC0DF5F48}"/>
              </a:ext>
            </a:extLst>
          </p:cNvPr>
          <p:cNvSpPr/>
          <p:nvPr/>
        </p:nvSpPr>
        <p:spPr>
          <a:xfrm>
            <a:off x="3569507" y="4159418"/>
            <a:ext cx="5083673" cy="113689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Grande difficulté de contrôle de la posture et de l’immobilité : comportements qui paraissent bizarres</a:t>
            </a: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Difficultés de contrôle de regard</a:t>
            </a:r>
          </a:p>
        </p:txBody>
      </p:sp>
      <p:sp>
        <p:nvSpPr>
          <p:cNvPr id="2" name="Flèche droite 27">
            <a:extLst>
              <a:ext uri="{FF2B5EF4-FFF2-40B4-BE49-F238E27FC236}">
                <a16:creationId xmlns:a16="http://schemas.microsoft.com/office/drawing/2014/main" xmlns="" id="{071FFEF0-42EE-EE4E-3495-5D7912C6B4C0}"/>
              </a:ext>
            </a:extLst>
          </p:cNvPr>
          <p:cNvSpPr/>
          <p:nvPr/>
        </p:nvSpPr>
        <p:spPr>
          <a:xfrm>
            <a:off x="7434878" y="1790632"/>
            <a:ext cx="643467" cy="388851"/>
          </a:xfrm>
          <a:prstGeom prst="rightArrow">
            <a:avLst>
              <a:gd name="adj1" fmla="val 22430"/>
              <a:gd name="adj2" fmla="val 5000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lèche droite 27">
            <a:extLst>
              <a:ext uri="{FF2B5EF4-FFF2-40B4-BE49-F238E27FC236}">
                <a16:creationId xmlns:a16="http://schemas.microsoft.com/office/drawing/2014/main" xmlns="" id="{02FF6E7F-C32E-E0B9-7F8D-64C1509804EE}"/>
              </a:ext>
            </a:extLst>
          </p:cNvPr>
          <p:cNvSpPr/>
          <p:nvPr/>
        </p:nvSpPr>
        <p:spPr>
          <a:xfrm>
            <a:off x="8661830" y="4519069"/>
            <a:ext cx="643467" cy="609601"/>
          </a:xfrm>
          <a:prstGeom prst="rightArrow">
            <a:avLst>
              <a:gd name="adj1" fmla="val 22430"/>
              <a:gd name="adj2" fmla="val 5000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Flèche droite 27">
            <a:extLst>
              <a:ext uri="{FF2B5EF4-FFF2-40B4-BE49-F238E27FC236}">
                <a16:creationId xmlns:a16="http://schemas.microsoft.com/office/drawing/2014/main" xmlns="" id="{071FFEF0-42EE-EE4E-3495-5D7912C6B4C0}"/>
              </a:ext>
            </a:extLst>
          </p:cNvPr>
          <p:cNvSpPr/>
          <p:nvPr/>
        </p:nvSpPr>
        <p:spPr>
          <a:xfrm>
            <a:off x="8564559" y="2794949"/>
            <a:ext cx="350579" cy="388851"/>
          </a:xfrm>
          <a:prstGeom prst="rightArrow">
            <a:avLst>
              <a:gd name="adj1" fmla="val 22430"/>
              <a:gd name="adj2" fmla="val 5000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lèche angle droit à deux pointes 3"/>
          <p:cNvSpPr/>
          <p:nvPr/>
        </p:nvSpPr>
        <p:spPr>
          <a:xfrm>
            <a:off x="8739848" y="5585662"/>
            <a:ext cx="1897393" cy="769102"/>
          </a:xfrm>
          <a:prstGeom prst="left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2" name="Image 6" descr="logo_cnr_robert_laplane_small_WEB">
            <a:extLst>
              <a:ext uri="{FF2B5EF4-FFF2-40B4-BE49-F238E27FC236}">
                <a16:creationId xmlns:a16="http://schemas.microsoft.com/office/drawing/2014/main" xmlns="" id="{0429B5C5-60AB-4AEC-9545-64DC3A5314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5604" y="6062995"/>
            <a:ext cx="610609" cy="60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690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  <a:ln>
            <a:solidFill>
              <a:schemeClr val="accent2"/>
            </a:solidFill>
          </a:ln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3200" dirty="0"/>
              <a:t>Conclusion </a:t>
            </a:r>
            <a:br>
              <a:rPr lang="fr-FR" sz="3200" dirty="0"/>
            </a:br>
            <a:r>
              <a:rPr lang="fr-FR" sz="3200" dirty="0"/>
              <a:t>O</a:t>
            </a:r>
            <a:r>
              <a:rPr lang="fr-FR" sz="3200" dirty="0"/>
              <a:t>rigine </a:t>
            </a:r>
            <a:r>
              <a:rPr lang="fr-FR" sz="3200" dirty="0"/>
              <a:t>multifactorielle des ruptures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976582"/>
            <a:ext cx="10515600" cy="4461163"/>
          </a:xfrm>
        </p:spPr>
        <p:txBody>
          <a:bodyPr>
            <a:normAutofit/>
          </a:bodyPr>
          <a:lstStyle/>
          <a:p>
            <a:r>
              <a:rPr lang="fr-FR" sz="2400" dirty="0" smtClean="0"/>
              <a:t>De </a:t>
            </a:r>
            <a:r>
              <a:rPr lang="fr-FR" sz="2400" dirty="0"/>
              <a:t>l’extérieur, on ne voit de Fatoumata que les troubles du comportement</a:t>
            </a:r>
          </a:p>
          <a:p>
            <a:r>
              <a:rPr lang="fr-FR" sz="2400" dirty="0" smtClean="0"/>
              <a:t>Les professionnels </a:t>
            </a:r>
            <a:r>
              <a:rPr lang="fr-FR" sz="2400" dirty="0"/>
              <a:t>avertis évoquent les troubles du langage et de </a:t>
            </a:r>
            <a:r>
              <a:rPr lang="fr-FR" sz="2400" dirty="0" smtClean="0"/>
              <a:t>la communication</a:t>
            </a:r>
            <a:r>
              <a:rPr lang="fr-FR" sz="2400" dirty="0"/>
              <a:t>…</a:t>
            </a:r>
          </a:p>
          <a:p>
            <a:r>
              <a:rPr lang="fr-FR" sz="2400" dirty="0" smtClean="0"/>
              <a:t>Cependant </a:t>
            </a:r>
            <a:r>
              <a:rPr lang="fr-FR" sz="2400" dirty="0" smtClean="0"/>
              <a:t>ce </a:t>
            </a:r>
            <a:r>
              <a:rPr lang="fr-FR" sz="2400" dirty="0" smtClean="0"/>
              <a:t>ne sont pas seulement les troubles de communication qui sont en cause</a:t>
            </a:r>
          </a:p>
          <a:p>
            <a:r>
              <a:rPr lang="fr-FR" sz="2400" dirty="0" smtClean="0"/>
              <a:t>Il y a en fait une intrication de causes qui sont mises en évidence par la réalisation d’un  diagnostic fonctionnel</a:t>
            </a:r>
          </a:p>
          <a:p>
            <a:r>
              <a:rPr lang="fr-FR" sz="2400" dirty="0" smtClean="0"/>
              <a:t>Si ce diagnostic n’est pas explicité : incompréhension des professionnels </a:t>
            </a:r>
          </a:p>
          <a:p>
            <a:pPr marL="0" indent="0" algn="ctr">
              <a:buNone/>
            </a:pPr>
            <a:endParaRPr lang="fr-FR" sz="2400" dirty="0" smtClean="0"/>
          </a:p>
          <a:p>
            <a:pPr marL="0" indent="0" algn="ctr">
              <a:buNone/>
            </a:pPr>
            <a:r>
              <a:rPr lang="fr-FR" sz="2400" dirty="0" smtClean="0"/>
              <a:t>Aggravation </a:t>
            </a:r>
            <a:r>
              <a:rPr lang="fr-FR" sz="2400" dirty="0" smtClean="0"/>
              <a:t>des troubles et des risques de </a:t>
            </a:r>
            <a:r>
              <a:rPr lang="fr-FR" sz="2400" dirty="0" smtClean="0"/>
              <a:t>rupture</a:t>
            </a:r>
            <a:endParaRPr lang="fr-FR" sz="2400" dirty="0" smtClean="0"/>
          </a:p>
          <a:p>
            <a:pPr marL="0" indent="0" algn="ctr">
              <a:buNone/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4" name="Image 6" descr="logo_cnr_robert_laplane_small_WEB">
            <a:extLst>
              <a:ext uri="{FF2B5EF4-FFF2-40B4-BE49-F238E27FC236}">
                <a16:creationId xmlns:a16="http://schemas.microsoft.com/office/drawing/2014/main" xmlns="" id="{0429B5C5-60AB-4AEC-9545-64DC3A5314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8074" y="5661891"/>
            <a:ext cx="1078140" cy="1001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0045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jolie petite fille afro-américaine chic posant 4509343 - Telecharger  Vectoriel Gratuit, Clipart Graphique, Vecteur Dessins et Pictogramme Gratuit">
            <a:extLst>
              <a:ext uri="{FF2B5EF4-FFF2-40B4-BE49-F238E27FC236}">
                <a16:creationId xmlns:a16="http://schemas.microsoft.com/office/drawing/2014/main" xmlns="" id="{E78885F5-EB16-ED63-1230-9E587B71FA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401" y="2857085"/>
            <a:ext cx="3532489" cy="2787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Bulle ronde 2"/>
          <p:cNvSpPr/>
          <p:nvPr/>
        </p:nvSpPr>
        <p:spPr>
          <a:xfrm>
            <a:off x="3648362" y="434110"/>
            <a:ext cx="3934693" cy="2422975"/>
          </a:xfrm>
          <a:prstGeom prst="wedgeEllipseCallout">
            <a:avLst>
              <a:gd name="adj1" fmla="val -34619"/>
              <a:gd name="adj2" fmla="val 655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atin typeface="Bradley Hand ITC" panose="03070402050302030203" pitchFamily="66" charset="0"/>
              </a:rPr>
              <a:t>Merci de votre attention !</a:t>
            </a:r>
          </a:p>
          <a:p>
            <a:pPr algn="ctr"/>
            <a:endParaRPr lang="fr-FR" b="1" dirty="0" smtClean="0">
              <a:latin typeface="Bradley Hand ITC" panose="03070402050302030203" pitchFamily="66" charset="0"/>
            </a:endParaRPr>
          </a:p>
          <a:p>
            <a:pPr algn="ctr"/>
            <a:r>
              <a:rPr lang="fr-FR" b="1" dirty="0" smtClean="0">
                <a:latin typeface="Bradley Hand ITC" panose="03070402050302030203" pitchFamily="66" charset="0"/>
              </a:rPr>
              <a:t>Fatoumata</a:t>
            </a:r>
            <a:endParaRPr lang="fr-FR" b="1" dirty="0">
              <a:latin typeface="Bradley Hand ITC" panose="03070402050302030203" pitchFamily="66" charset="0"/>
            </a:endParaRPr>
          </a:p>
        </p:txBody>
      </p:sp>
      <p:pic>
        <p:nvPicPr>
          <p:cNvPr id="4" name="Image 6" descr="logo_cnr_robert_laplane_small_WEB">
            <a:extLst>
              <a:ext uri="{FF2B5EF4-FFF2-40B4-BE49-F238E27FC236}">
                <a16:creationId xmlns:a16="http://schemas.microsoft.com/office/drawing/2014/main" xmlns="" id="{0429B5C5-60AB-4AEC-9545-64DC3A5314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4509" y="4886036"/>
            <a:ext cx="1757918" cy="1811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38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1017</TotalTime>
  <Words>857</Words>
  <Application>Microsoft Office PowerPoint</Application>
  <PresentationFormat>Grand écran</PresentationFormat>
  <Paragraphs>111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8" baseType="lpstr">
      <vt:lpstr>Arial</vt:lpstr>
      <vt:lpstr>Bradley Hand ITC</vt:lpstr>
      <vt:lpstr>Calibri</vt:lpstr>
      <vt:lpstr>Calibri Light</vt:lpstr>
      <vt:lpstr>Cambria</vt:lpstr>
      <vt:lpstr>Gill Sans MT</vt:lpstr>
      <vt:lpstr>Impact</vt:lpstr>
      <vt:lpstr>Thème Office</vt:lpstr>
      <vt:lpstr>Badge</vt:lpstr>
      <vt:lpstr>Présentation PowerPoint</vt:lpstr>
      <vt:lpstr>Mise en évidence des troubles neuro- développementaux afin de prévenir les problèmes de communication et les situations de rupture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Conclusion  Origine multifactorielle des ruptures 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Ruptures de parcours dans les situations de transition</dc:title>
  <dc:creator>Elisabeth</dc:creator>
  <cp:lastModifiedBy>Elisabeth</cp:lastModifiedBy>
  <cp:revision>58</cp:revision>
  <cp:lastPrinted>2022-11-18T13:21:45Z</cp:lastPrinted>
  <dcterms:created xsi:type="dcterms:W3CDTF">2022-10-19T13:36:55Z</dcterms:created>
  <dcterms:modified xsi:type="dcterms:W3CDTF">2022-11-18T16:56:53Z</dcterms:modified>
</cp:coreProperties>
</file>